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5"/>
  </p:notesMasterIdLst>
  <p:handoutMasterIdLst>
    <p:handoutMasterId r:id="rId66"/>
  </p:handoutMasterIdLst>
  <p:sldIdLst>
    <p:sldId id="332" r:id="rId4"/>
    <p:sldId id="256" r:id="rId5"/>
    <p:sldId id="257" r:id="rId6"/>
    <p:sldId id="280" r:id="rId7"/>
    <p:sldId id="324" r:id="rId8"/>
    <p:sldId id="258" r:id="rId9"/>
    <p:sldId id="317" r:id="rId10"/>
    <p:sldId id="259" r:id="rId11"/>
    <p:sldId id="263" r:id="rId12"/>
    <p:sldId id="264" r:id="rId13"/>
    <p:sldId id="267" r:id="rId14"/>
    <p:sldId id="307" r:id="rId15"/>
    <p:sldId id="308" r:id="rId16"/>
    <p:sldId id="270" r:id="rId17"/>
    <p:sldId id="273" r:id="rId18"/>
    <p:sldId id="309" r:id="rId19"/>
    <p:sldId id="310" r:id="rId20"/>
    <p:sldId id="276" r:id="rId21"/>
    <p:sldId id="278" r:id="rId22"/>
    <p:sldId id="311" r:id="rId23"/>
    <p:sldId id="277" r:id="rId24"/>
    <p:sldId id="337" r:id="rId25"/>
    <p:sldId id="318" r:id="rId26"/>
    <p:sldId id="304" r:id="rId27"/>
    <p:sldId id="327" r:id="rId28"/>
    <p:sldId id="319" r:id="rId29"/>
    <p:sldId id="306" r:id="rId30"/>
    <p:sldId id="314" r:id="rId31"/>
    <p:sldId id="320" r:id="rId32"/>
    <p:sldId id="321" r:id="rId33"/>
    <p:sldId id="333" r:id="rId34"/>
    <p:sldId id="328" r:id="rId35"/>
    <p:sldId id="334" r:id="rId36"/>
    <p:sldId id="323" r:id="rId37"/>
    <p:sldId id="313" r:id="rId38"/>
    <p:sldId id="281" r:id="rId39"/>
    <p:sldId id="282" r:id="rId40"/>
    <p:sldId id="338" r:id="rId41"/>
    <p:sldId id="325" r:id="rId42"/>
    <p:sldId id="326" r:id="rId43"/>
    <p:sldId id="286" r:id="rId44"/>
    <p:sldId id="287" r:id="rId45"/>
    <p:sldId id="288" r:id="rId46"/>
    <p:sldId id="291" r:id="rId47"/>
    <p:sldId id="292" r:id="rId48"/>
    <p:sldId id="293" r:id="rId49"/>
    <p:sldId id="295" r:id="rId50"/>
    <p:sldId id="294" r:id="rId51"/>
    <p:sldId id="296" r:id="rId52"/>
    <p:sldId id="298" r:id="rId53"/>
    <p:sldId id="299" r:id="rId54"/>
    <p:sldId id="302" r:id="rId55"/>
    <p:sldId id="331" r:id="rId56"/>
    <p:sldId id="336" r:id="rId57"/>
    <p:sldId id="300" r:id="rId58"/>
    <p:sldId id="339" r:id="rId59"/>
    <p:sldId id="343" r:id="rId60"/>
    <p:sldId id="344" r:id="rId61"/>
    <p:sldId id="345" r:id="rId62"/>
    <p:sldId id="346" r:id="rId63"/>
    <p:sldId id="347" r:id="rId64"/>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9C43D-8567-43FC-AF28-8D441357C912}" v="9" dt="2019-08-26T19:03:18.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4"/>
    <p:restoredTop sz="94694"/>
  </p:normalViewPr>
  <p:slideViewPr>
    <p:cSldViewPr>
      <p:cViewPr varScale="1">
        <p:scale>
          <a:sx n="88" d="100"/>
          <a:sy n="88" d="100"/>
        </p:scale>
        <p:origin x="492" y="60"/>
      </p:cViewPr>
      <p:guideLst>
        <p:guide orient="horz" pos="2160"/>
        <p:guide pos="2880"/>
      </p:guideLst>
    </p:cSldViewPr>
  </p:slideViewPr>
  <p:notesTextViewPr>
    <p:cViewPr>
      <p:scale>
        <a:sx n="100" d="100"/>
        <a:sy n="100" d="100"/>
      </p:scale>
      <p:origin x="0" y="0"/>
    </p:cViewPr>
  </p:notesTextViewPr>
  <p:sorterViewPr>
    <p:cViewPr>
      <p:scale>
        <a:sx n="128" d="100"/>
        <a:sy n="128" d="100"/>
      </p:scale>
      <p:origin x="0" y="12776"/>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E059-49EB-9150-4900C034A4CF}"/>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E059-49EB-9150-4900C034A4CF}"/>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E059-49EB-9150-4900C034A4CF}"/>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E059-49EB-9150-4900C034A4CF}"/>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E059-49EB-9150-4900C034A4CF}"/>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E059-49EB-9150-4900C034A4CF}"/>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E059-49EB-9150-4900C034A4CF}"/>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E059-49EB-9150-4900C034A4CF}"/>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E059-49EB-9150-4900C034A4CF}"/>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E059-49EB-9150-4900C034A4CF}"/>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E059-49EB-9150-4900C034A4CF}"/>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E059-49EB-9150-4900C034A4CF}"/>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E059-49EB-9150-4900C034A4CF}"/>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E059-49EB-9150-4900C034A4CF}"/>
            </c:ext>
          </c:extLst>
        </c:ser>
        <c:bandFmts/>
        <c:axId val="2100000120"/>
        <c:axId val="2100272088"/>
        <c:axId val="2099737448"/>
      </c:surface3DChart>
      <c:catAx>
        <c:axId val="2100000120"/>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2100272088"/>
        <c:crosses val="autoZero"/>
        <c:auto val="1"/>
        <c:lblAlgn val="ctr"/>
        <c:lblOffset val="100"/>
        <c:noMultiLvlLbl val="0"/>
      </c:catAx>
      <c:valAx>
        <c:axId val="2100272088"/>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US"/>
          </a:p>
        </c:txPr>
        <c:crossAx val="2100000120"/>
        <c:crosses val="autoZero"/>
        <c:crossBetween val="midCat"/>
        <c:majorUnit val="2000"/>
        <c:minorUnit val="500"/>
      </c:valAx>
      <c:serAx>
        <c:axId val="2099737448"/>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2100272088"/>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pPr/>
              <a:t>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77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6"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7"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ＭＳ Ｐゴシック" pitchFamily="-96" charset="-128"/>
                <a:cs typeface="ＭＳ Ｐゴシック" pitchFamily="-96" charset="-128"/>
              </a:rPr>
              <a:pPr/>
              <a:t>‹#›</a:t>
            </a:fld>
            <a:endParaRPr lang="en-US" sz="1000" dirty="0">
              <a:latin typeface="+mj-lt"/>
            </a:endParaRPr>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
        <p:nvSpPr>
          <p:cNvPr id="5" name="Rectangle 1"/>
          <p:cNvSpPr>
            <a:spLocks/>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25400">
                <a:solidFill>
                  <a:srgbClr val="CC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www.cs.cmu.edu/afs/cs.cmu.edu/academic/class/15213-f18/www/academicintegrity.htm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www.cs.cmu.edu/~213"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hyperlink" Target="https://cmu.ohqueue.com/"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autolab.cs.cmu.edu/"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mailto:ini-enrollment@andrew.cmu.edu"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hyperlink" Target="mailto:git@github.com:cmu15213s19/213s19-lab0-seth4618.git"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2" y="1295400"/>
            <a:ext cx="9093416" cy="4724400"/>
          </a:xfrm>
        </p:spPr>
      </p:pic>
      <p:sp>
        <p:nvSpPr>
          <p:cNvPr id="3" name="TextBox 2">
            <a:extLst>
              <a:ext uri="{FF2B5EF4-FFF2-40B4-BE49-F238E27FC236}">
                <a16:creationId xmlns:a16="http://schemas.microsoft.com/office/drawing/2014/main" id="{EFB87060-9CA1-44CC-939E-8B0D1195A2FF}"/>
              </a:ext>
            </a:extLst>
          </p:cNvPr>
          <p:cNvSpPr txBox="1"/>
          <p:nvPr/>
        </p:nvSpPr>
        <p:spPr>
          <a:xfrm>
            <a:off x="4231075" y="4648200"/>
            <a:ext cx="894796" cy="369332"/>
          </a:xfrm>
          <a:prstGeom prst="rect">
            <a:avLst/>
          </a:prstGeom>
          <a:noFill/>
        </p:spPr>
        <p:txBody>
          <a:bodyPr wrap="none" rtlCol="0">
            <a:spAutoFit/>
          </a:bodyPr>
          <a:lstStyle/>
          <a:p>
            <a:r>
              <a:rPr lang="en-US" sz="1800" b="1" dirty="0">
                <a:solidFill>
                  <a:schemeClr val="bg1">
                    <a:lumMod val="75000"/>
                  </a:schemeClr>
                </a:solidFill>
                <a:effectLst>
                  <a:outerShdw blurRad="38100" dist="38100" dir="2700000" algn="tl">
                    <a:srgbClr val="000000">
                      <a:alpha val="43137"/>
                    </a:srgbClr>
                  </a:outerShdw>
                </a:effectLst>
                <a:latin typeface="Gill Sans MT" panose="020B0502020104020203" pitchFamily="34" charset="0"/>
              </a:rPr>
              <a:t>14-513</a:t>
            </a:r>
          </a:p>
        </p:txBody>
      </p:sp>
      <p:sp>
        <p:nvSpPr>
          <p:cNvPr id="5" name="TextBox 4">
            <a:extLst>
              <a:ext uri="{FF2B5EF4-FFF2-40B4-BE49-F238E27FC236}">
                <a16:creationId xmlns:a16="http://schemas.microsoft.com/office/drawing/2014/main" id="{ADFE2BDB-EFF5-4A0C-917F-CE029070F9C4}"/>
              </a:ext>
            </a:extLst>
          </p:cNvPr>
          <p:cNvSpPr txBox="1"/>
          <p:nvPr/>
        </p:nvSpPr>
        <p:spPr>
          <a:xfrm>
            <a:off x="6705600" y="4709756"/>
            <a:ext cx="611066" cy="338554"/>
          </a:xfrm>
          <a:prstGeom prst="rect">
            <a:avLst/>
          </a:prstGeom>
          <a:noFill/>
        </p:spPr>
        <p:txBody>
          <a:bodyPr wrap="none" rtlCol="0">
            <a:spAutoFit/>
          </a:bodyPr>
          <a:lstStyle/>
          <a:p>
            <a:r>
              <a:rPr lang="en-US" sz="1600" b="1" dirty="0">
                <a:solidFill>
                  <a:schemeClr val="bg1">
                    <a:lumMod val="75000"/>
                  </a:schemeClr>
                </a:solidFill>
                <a:effectLst>
                  <a:outerShdw blurRad="38100" dist="38100" dir="2700000" algn="tl">
                    <a:srgbClr val="000000">
                      <a:alpha val="43137"/>
                    </a:srgbClr>
                  </a:outerShdw>
                </a:effectLst>
                <a:latin typeface="Gill Sans MT Condensed" panose="020B0506020104020203" pitchFamily="34" charset="0"/>
              </a:rPr>
              <a:t>18-613</a:t>
            </a:r>
          </a:p>
        </p:txBody>
      </p:sp>
    </p:spTree>
    <p:extLst>
      <p:ext uri="{BB962C8B-B14F-4D97-AF65-F5344CB8AC3E}">
        <p14:creationId xmlns:p14="http://schemas.microsoft.com/office/powerpoint/2010/main" val="40425174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p:txBody>
          <a:bodyPr/>
          <a:lstStyle/>
          <a:p>
            <a:r>
              <a:rPr lang="en-US" b="1" dirty="0">
                <a:solidFill>
                  <a:schemeClr val="tx1">
                    <a:lumMod val="65000"/>
                    <a:lumOff val="35000"/>
                  </a:schemeClr>
                </a:solidFill>
              </a:rPr>
              <a:t>Great Reality #2: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a:xfrm>
            <a:off x="381000" y="685800"/>
            <a:ext cx="8382000" cy="1092200"/>
          </a:xfrm>
          <a:ln/>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1" noChangeArrowheads="1"/>
          </p:cNvSpPr>
          <p:nvPr>
            <p:ph type="body" idx="1"/>
          </p:nvPr>
        </p:nvSpPr>
        <p:spPr>
          <a:xfrm>
            <a:off x="381000" y="1498600"/>
            <a:ext cx="8382000" cy="5435600"/>
          </a:xfrm>
          <a:ln/>
        </p:spPr>
        <p:txBody>
          <a:bodyPr/>
          <a:lstStyle/>
          <a:p>
            <a:pPr marL="0" indent="0">
              <a:buNone/>
            </a:pPr>
            <a:endParaRPr lang="en-US" b="1"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ourier New" charset="0"/>
                <a:ea typeface="Zapf Dingbats" charset="2"/>
                <a:cs typeface="Zapf Dingbats" charset="2"/>
                <a:sym typeface="Courier New" charset="0"/>
              </a:rPr>
              <a:t>3.14</a:t>
            </a:r>
            <a:endParaRPr lang="en-US" sz="1800" dirty="0">
              <a:solidFill>
                <a:schemeClr val="tx1"/>
              </a:solidFill>
              <a:latin typeface="Courier New" charset="0"/>
              <a:ea typeface="Monaco" charset="0"/>
              <a:cs typeface="Monaco" charset="0"/>
              <a:sym typeface="Courier New" charset="0"/>
            </a:endParaRPr>
          </a:p>
          <a:p>
            <a:pPr algn="l"/>
            <a:r>
              <a:rPr lang="en-US" sz="1800" dirty="0">
                <a:solidFill>
                  <a:schemeClr val="tx1"/>
                </a:solidFill>
                <a:latin typeface="Courier New" charset="0"/>
                <a:ea typeface="Courier New" charset="0"/>
                <a:cs typeface="Courier New" charset="0"/>
                <a:sym typeface="Courier New" charset="0"/>
              </a:rPr>
              <a:t>fun(5)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2657191078"/>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extLst>
      <p:ext uri="{BB962C8B-B14F-4D97-AF65-F5344CB8AC3E}">
        <p14:creationId xmlns:p14="http://schemas.microsoft.com/office/powerpoint/2010/main" val="8387994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title"/>
          </p:nvPr>
        </p:nvSpPr>
        <p:spPr>
          <a:xfrm>
            <a:off x="381000" y="457200"/>
            <a:ext cx="8382000" cy="1066800"/>
          </a:xfrm>
          <a:ln/>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864100"/>
            <a:ext cx="8382000" cy="15367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a:spLocks/>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rgbClr val="C00000"/>
                  </a:solidFill>
                  <a:latin typeface="+mn-lt"/>
                  <a:ea typeface="Calibri" charset="0"/>
                  <a:cs typeface="Calibri" charset="0"/>
                  <a:sym typeface="Calibri" charset="0"/>
                </a:rPr>
                <a:t>81.8ms</a:t>
              </a:r>
            </a:p>
          </p:txBody>
        </p:sp>
        <p:sp>
          <p:nvSpPr>
            <p:cNvPr id="2" name="TextBox 1"/>
            <p:cNvSpPr txBox="1"/>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p>
          </p:txBody>
        </p:sp>
        <p:sp>
          <p:nvSpPr>
            <p:cNvPr id="13" name="Rectangle 10"/>
            <p:cNvSpPr>
              <a:spLocks/>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81000" y="254000"/>
            <a:ext cx="8534400" cy="1168400"/>
          </a:xfrm>
          <a:ln/>
        </p:spPr>
        <p:txBody>
          <a:bodyPr/>
          <a:lstStyle/>
          <a:p>
            <a:pPr marL="3175" indent="-3175"/>
            <a:r>
              <a:rPr lang="en-US" b="1" dirty="0">
                <a:solidFill>
                  <a:schemeClr val="tx1">
                    <a:lumMod val="65000"/>
                    <a:lumOff val="35000"/>
                  </a:schemeClr>
                </a:solidFill>
              </a:rPr>
              <a:t>Great Reality #5:</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p:txBody>
          <a:bodyPr/>
          <a:lstStyle/>
          <a:p>
            <a:r>
              <a:rPr lang="en-US" b="1" dirty="0"/>
              <a:t>Most Systems Courses are Builder-Centric</a:t>
            </a:r>
          </a:p>
          <a:p>
            <a:pPr lvl="1"/>
            <a:r>
              <a:rPr lang="en-US" dirty="0"/>
              <a:t>Computer Architecture</a:t>
            </a:r>
          </a:p>
          <a:p>
            <a:pPr lvl="2"/>
            <a:r>
              <a:rPr lang="en-US" dirty="0"/>
              <a:t>Design pipelined processor in Verilog</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p:cNvSpPr>
          <p:nvPr/>
        </p:nvSpPr>
        <p:spPr bwMode="auto">
          <a:xfrm>
            <a:off x="990600" y="5533157"/>
            <a:ext cx="6858000" cy="63500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l"/>
            <a:r>
              <a:rPr lang="en-US" sz="3600" dirty="0">
                <a:solidFill>
                  <a:srgbClr val="C00000"/>
                </a:solidFill>
                <a:latin typeface="Calibri Italic" charset="0"/>
                <a:ea typeface="Calibri Italic" charset="0"/>
                <a:cs typeface="Calibri Italic" charset="0"/>
                <a:sym typeface="Calibri Italic" charset="0"/>
              </a:rPr>
              <a:t>The course that gives CMU its “Zip”! </a:t>
            </a:r>
          </a:p>
        </p:txBody>
      </p:sp>
      <p:sp>
        <p:nvSpPr>
          <p:cNvPr id="7" name="Title 1"/>
          <p:cNvSpPr txBox="1">
            <a:spLocks/>
          </p:cNvSpPr>
          <p:nvPr/>
        </p:nvSpPr>
        <p:spPr bwMode="auto">
          <a:xfrm>
            <a:off x="685800" y="14478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br>
              <a:rPr kumimoji="0" lang="en-US" sz="3600" b="1"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15-213/18-213/15-513/18-613: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Introduction to Computer Systems	</a:t>
            </a:r>
            <a:br>
              <a:rPr kumimoji="0" lang="en-US" sz="3600" b="0" i="0" u="none" strike="noStrike" kern="0" cap="none" spc="0" normalizeH="0" baseline="0" noProof="0" dirty="0">
                <a:ln>
                  <a:noFill/>
                </a:ln>
                <a:solidFill>
                  <a:schemeClr val="tx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pitchFamily="34" charset="0"/>
                <a:ea typeface="+mj-ea"/>
                <a:cs typeface="+mj-cs"/>
              </a:rPr>
              <a:t> Lecture, </a:t>
            </a:r>
            <a:r>
              <a:rPr lang="en-US" sz="2000" kern="0" dirty="0">
                <a:solidFill>
                  <a:schemeClr val="tx1"/>
                </a:solidFill>
                <a:latin typeface="Calibri" pitchFamily="34" charset="0"/>
                <a:ea typeface="+mj-ea"/>
                <a:cs typeface="+mj-cs"/>
              </a:rPr>
              <a:t>Feb 1, 2021</a:t>
            </a:r>
            <a:endParaRPr kumimoji="0" lang="en-US" sz="2000" b="0" i="0" u="none" strike="noStrike" kern="0" cap="none" spc="0" normalizeH="0" baseline="0" noProof="0" dirty="0">
              <a:ln>
                <a:noFill/>
              </a:ln>
              <a:solidFill>
                <a:schemeClr val="tx1"/>
              </a:solidFill>
              <a:effectLst/>
              <a:uLnTx/>
              <a:uFillTx/>
              <a:latin typeface="Calibri" pitchFamily="34" charset="0"/>
              <a:ea typeface="+mj-ea"/>
              <a:cs typeface="+mj-cs"/>
            </a:endParaRPr>
          </a:p>
        </p:txBody>
      </p:sp>
      <p:sp>
        <p:nvSpPr>
          <p:cNvPr id="10" name="Subtitle 2"/>
          <p:cNvSpPr txBox="1">
            <a:spLocks/>
          </p:cNvSpPr>
          <p:nvPr/>
        </p:nvSpPr>
        <p:spPr bwMode="auto">
          <a:xfrm>
            <a:off x="685800" y="332105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tx1"/>
                </a:solidFill>
                <a:effectLst/>
                <a:uLnTx/>
                <a:uFillTx/>
                <a:latin typeface="Calibri" pitchFamily="34"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pitchFamily="34" charset="0"/>
                <a:ea typeface="+mn-ea"/>
                <a:cs typeface="+mn-cs"/>
              </a:rPr>
              <a:t> </a:t>
            </a:r>
          </a:p>
          <a:p>
            <a:pPr lvl="0" algn="l">
              <a:spcBef>
                <a:spcPct val="20000"/>
              </a:spcBef>
              <a:buClr>
                <a:srgbClr val="990000"/>
              </a:buClr>
              <a:buSzPct val="60000"/>
              <a:defRPr/>
            </a:pPr>
            <a:r>
              <a:rPr lang="en-US" sz="2000" kern="0" dirty="0">
                <a:solidFill>
                  <a:schemeClr val="tx1"/>
                </a:solidFill>
                <a:latin typeface="Calibri" pitchFamily="34" charset="0"/>
              </a:rPr>
              <a:t>Brian Railing</a:t>
            </a:r>
          </a:p>
          <a:p>
            <a:pPr algn="l">
              <a:spcBef>
                <a:spcPct val="20000"/>
              </a:spcBef>
              <a:buClr>
                <a:srgbClr val="990000"/>
              </a:buClr>
              <a:buSzPct val="60000"/>
              <a:defRPr/>
            </a:pPr>
            <a:r>
              <a:rPr lang="en-US" sz="2000" kern="0" dirty="0">
                <a:solidFill>
                  <a:schemeClr val="tx1"/>
                </a:solidFill>
                <a:latin typeface="Calibri" pitchFamily="34" charset="0"/>
              </a:rPr>
              <a:t>Greg Kesden</a:t>
            </a:r>
          </a:p>
          <a:p>
            <a:pPr algn="l">
              <a:spcBef>
                <a:spcPct val="20000"/>
              </a:spcBef>
              <a:buClr>
                <a:srgbClr val="990000"/>
              </a:buClr>
              <a:buSzPct val="60000"/>
              <a:defRPr/>
            </a:pPr>
            <a:r>
              <a:rPr lang="en-US" sz="2000" kern="0" dirty="0">
                <a:solidFill>
                  <a:schemeClr val="tx1"/>
                </a:solidFill>
                <a:latin typeface="Calibri" pitchFamily="34" charset="0"/>
              </a:rPr>
              <a:t>Zack Weinberg</a:t>
            </a:r>
          </a:p>
          <a:p>
            <a:pPr lvl="0" algn="l">
              <a:spcBef>
                <a:spcPct val="20000"/>
              </a:spcBef>
              <a:buClr>
                <a:srgbClr val="990000"/>
              </a:buClr>
              <a:buSzPct val="60000"/>
              <a:defRPr/>
            </a:pPr>
            <a:endParaRPr kumimoji="0" lang="en-US" sz="2000" b="0" i="0" u="none" strike="noStrike" kern="0" cap="none" spc="0" normalizeH="0" baseline="0" noProof="0" dirty="0">
              <a:ln>
                <a:noFill/>
              </a:ln>
              <a:solidFill>
                <a:schemeClr val="tx1"/>
              </a:solidFill>
              <a:effectLst/>
              <a:uLnTx/>
              <a:uFillTx/>
              <a:latin typeface="Calibri" pitchFamily="34" charset="0"/>
              <a:ea typeface="+mn-ea"/>
              <a:cs typeface="+mn-cs"/>
            </a:endParaRPr>
          </a:p>
        </p:txBody>
      </p:sp>
      <p:pic>
        <p:nvPicPr>
          <p:cNvPr id="2" name="Picture 1">
            <a:extLst>
              <a:ext uri="{FF2B5EF4-FFF2-40B4-BE49-F238E27FC236}">
                <a16:creationId xmlns:a16="http://schemas.microsoft.com/office/drawing/2014/main" id="{C00ED4A3-5ADE-3447-A24A-388933D8593A}"/>
              </a:ext>
            </a:extLst>
          </p:cNvPr>
          <p:cNvPicPr>
            <a:picLocks noChangeAspect="1"/>
          </p:cNvPicPr>
          <p:nvPr/>
        </p:nvPicPr>
        <p:blipFill>
          <a:blip r:embed="rId2"/>
          <a:stretch>
            <a:fillRect/>
          </a:stretch>
        </p:blipFill>
        <p:spPr>
          <a:xfrm>
            <a:off x="5486401" y="2925043"/>
            <a:ext cx="2514600" cy="25070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b="1" dirty="0"/>
              <a:t>Our Course is Programmer-Centric</a:t>
            </a:r>
          </a:p>
          <a:p>
            <a:pPr lvl="1"/>
            <a:r>
              <a:rPr lang="en-US" dirty="0"/>
              <a:t>By knowing more about the underlying system, you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p:spTree>
    <p:extLst>
      <p:ext uri="{BB962C8B-B14F-4D97-AF65-F5344CB8AC3E}">
        <p14:creationId xmlns:p14="http://schemas.microsoft.com/office/powerpoint/2010/main" val="6672876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ln/>
        </p:spPr>
        <p:txBody>
          <a:bodyPr/>
          <a:lstStyle/>
          <a:p>
            <a:pPr marL="119063" indent="-119063"/>
            <a:r>
              <a:rPr lang="en-US"/>
              <a:t>Role within CS/ECE Curriculum</a:t>
            </a:r>
          </a:p>
        </p:txBody>
      </p:sp>
      <p:sp>
        <p:nvSpPr>
          <p:cNvPr id="27663" name="Rectangle 15"/>
          <p:cNvSpPr>
            <a:spLocks/>
          </p:cNvSpPr>
          <p:nvPr/>
        </p:nvSpPr>
        <p:spPr bwMode="auto">
          <a:xfrm>
            <a:off x="6477000" y="583125"/>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p>
          <a:p>
            <a:pPr algn="l"/>
            <a:r>
              <a:rPr lang="en-US" sz="1600" dirty="0">
                <a:solidFill>
                  <a:schemeClr val="tx1"/>
                </a:solidFill>
                <a:latin typeface="Calibri" charset="0"/>
                <a:ea typeface="Calibri" charset="0"/>
                <a:cs typeface="Calibri" charset="0"/>
                <a:sym typeface="Calibri" charset="0"/>
              </a:rPr>
              <a:t> Programming</a:t>
            </a:r>
          </a:p>
        </p:txBody>
      </p:sp>
      <p:sp>
        <p:nvSpPr>
          <p:cNvPr id="27672" name="Rectangle 24"/>
          <p:cNvSpPr>
            <a:spLocks/>
          </p:cNvSpPr>
          <p:nvPr/>
        </p:nvSpPr>
        <p:spPr bwMode="auto">
          <a:xfrm>
            <a:off x="40849" y="1675339"/>
            <a:ext cx="3898900" cy="990600"/>
          </a:xfrm>
          <a:prstGeom prst="rect">
            <a:avLst/>
          </a:prstGeom>
          <a:noFill/>
          <a:ln w="12700" cap="rnd">
            <a:noFill/>
            <a:round/>
            <a:headEnd type="none" w="med" len="med"/>
            <a:tailEnd type="none" w="med" len="med"/>
          </a:ln>
        </p:spPr>
        <p:txBody>
          <a:bodyPr lIns="38100" tIns="38100" rIns="38100" bIns="38100">
            <a:prstTxWarp prst="textNoShape">
              <a:avLst/>
            </a:prstTxWarp>
          </a:bodyPr>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p>
        </p:txBody>
      </p:sp>
      <p:sp>
        <p:nvSpPr>
          <p:cNvPr id="27677" name="Line 29"/>
          <p:cNvSpPr>
            <a:spLocks noChangeShapeType="1"/>
          </p:cNvSpPr>
          <p:nvPr/>
        </p:nvSpPr>
        <p:spPr bwMode="auto">
          <a:xfrm flipV="1">
            <a:off x="4572001" y="990600"/>
            <a:ext cx="1905000" cy="672039"/>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 name="TextBox 1">
            <a:extLst>
              <a:ext uri="{FF2B5EF4-FFF2-40B4-BE49-F238E27FC236}">
                <a16:creationId xmlns:a16="http://schemas.microsoft.com/office/drawing/2014/main" id="{7365FD70-9248-E148-B9DD-CADB20517FEE}"/>
              </a:ext>
            </a:extLst>
          </p:cNvPr>
          <p:cNvSpPr txBox="1"/>
          <p:nvPr/>
        </p:nvSpPr>
        <p:spPr>
          <a:xfrm>
            <a:off x="409411" y="3623608"/>
            <a:ext cx="350520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gn="l">
              <a:tabLst>
                <a:tab pos="1082675" algn="l"/>
              </a:tabLst>
            </a:pPr>
            <a:r>
              <a:rPr lang="en-US" sz="1800" dirty="0">
                <a:latin typeface="+mj-lt"/>
              </a:rPr>
              <a:t>CS Systems</a:t>
            </a:r>
          </a:p>
          <a:p>
            <a:pPr marL="285750" indent="-285750" algn="l">
              <a:buFont typeface="Arial" panose="020B0604020202020204" pitchFamily="34" charset="0"/>
              <a:buChar char="•"/>
              <a:tabLst>
                <a:tab pos="1082675" algn="l"/>
              </a:tabLst>
            </a:pPr>
            <a:r>
              <a:rPr lang="en-US" sz="1800" dirty="0">
                <a:latin typeface="+mj-lt"/>
              </a:rPr>
              <a:t>15-319	Cloud Computing</a:t>
            </a:r>
          </a:p>
          <a:p>
            <a:pPr marL="285750" indent="-285750" algn="l">
              <a:buFont typeface="Arial" panose="020B0604020202020204" pitchFamily="34" charset="0"/>
              <a:buChar char="•"/>
              <a:tabLst>
                <a:tab pos="1082675" algn="l"/>
              </a:tabLst>
            </a:pPr>
            <a:r>
              <a:rPr lang="en-US" sz="1800" dirty="0">
                <a:latin typeface="+mj-lt"/>
              </a:rPr>
              <a:t>15-330	Computer Security</a:t>
            </a:r>
          </a:p>
          <a:p>
            <a:pPr marL="285750" indent="-285750" algn="l">
              <a:buFont typeface="Arial" panose="020B0604020202020204" pitchFamily="34" charset="0"/>
              <a:buChar char="•"/>
              <a:tabLst>
                <a:tab pos="1082675" algn="l"/>
              </a:tabLst>
            </a:pPr>
            <a:r>
              <a:rPr lang="en-US" sz="1800" dirty="0">
                <a:latin typeface="+mj-lt"/>
              </a:rPr>
              <a:t>15-410	Operating Systems</a:t>
            </a:r>
          </a:p>
          <a:p>
            <a:pPr marL="285750" indent="-285750" algn="l">
              <a:buFont typeface="Arial" panose="020B0604020202020204" pitchFamily="34" charset="0"/>
              <a:buChar char="•"/>
              <a:tabLst>
                <a:tab pos="1082675" algn="l"/>
              </a:tabLst>
            </a:pPr>
            <a:r>
              <a:rPr lang="en-US" sz="1800" dirty="0">
                <a:latin typeface="+mj-lt"/>
              </a:rPr>
              <a:t>15-411	Compiler Design</a:t>
            </a:r>
          </a:p>
          <a:p>
            <a:pPr marL="285750" indent="-285750" algn="l">
              <a:buFont typeface="Arial" panose="020B0604020202020204" pitchFamily="34" charset="0"/>
              <a:buChar char="•"/>
              <a:tabLst>
                <a:tab pos="1082675" algn="l"/>
              </a:tabLst>
            </a:pPr>
            <a:r>
              <a:rPr lang="en-US" sz="1800" dirty="0">
                <a:latin typeface="+mj-lt"/>
              </a:rPr>
              <a:t>15-415	Database Applications</a:t>
            </a:r>
          </a:p>
          <a:p>
            <a:pPr marL="285750" indent="-285750" algn="l">
              <a:buFont typeface="Arial" panose="020B0604020202020204" pitchFamily="34" charset="0"/>
              <a:buChar char="•"/>
              <a:tabLst>
                <a:tab pos="1082675" algn="l"/>
              </a:tabLst>
            </a:pPr>
            <a:r>
              <a:rPr lang="en-US" sz="1800" dirty="0">
                <a:latin typeface="+mj-lt"/>
              </a:rPr>
              <a:t>15-418 	Parallel Computing</a:t>
            </a:r>
          </a:p>
          <a:p>
            <a:pPr marL="285750" indent="-285750" algn="l">
              <a:buFont typeface="Arial" panose="020B0604020202020204" pitchFamily="34" charset="0"/>
              <a:buChar char="•"/>
              <a:tabLst>
                <a:tab pos="1082675" algn="l"/>
              </a:tabLst>
            </a:pPr>
            <a:r>
              <a:rPr lang="en-US" sz="1800" dirty="0">
                <a:latin typeface="+mj-lt"/>
              </a:rPr>
              <a:t>15-440	Distributed Systems</a:t>
            </a:r>
          </a:p>
          <a:p>
            <a:pPr marL="285750" indent="-285750" algn="l">
              <a:buFont typeface="Arial" panose="020B0604020202020204" pitchFamily="34" charset="0"/>
              <a:buChar char="•"/>
              <a:tabLst>
                <a:tab pos="1082675" algn="l"/>
              </a:tabLst>
            </a:pPr>
            <a:r>
              <a:rPr lang="en-US" sz="1800" dirty="0">
                <a:latin typeface="+mj-lt"/>
              </a:rPr>
              <a:t>15-441	Computer Networks</a:t>
            </a:r>
          </a:p>
          <a:p>
            <a:pPr marL="285750" indent="-285750" algn="l">
              <a:buFont typeface="Arial" panose="020B0604020202020204" pitchFamily="34" charset="0"/>
              <a:buChar char="•"/>
              <a:tabLst>
                <a:tab pos="1082675" algn="l"/>
              </a:tabLst>
            </a:pPr>
            <a:r>
              <a:rPr lang="en-US" sz="1800" dirty="0">
                <a:latin typeface="+mj-lt"/>
              </a:rPr>
              <a:t>15-445	Database Systems</a:t>
            </a:r>
          </a:p>
        </p:txBody>
      </p:sp>
      <p:sp>
        <p:nvSpPr>
          <p:cNvPr id="37" name="TextBox 36">
            <a:extLst>
              <a:ext uri="{FF2B5EF4-FFF2-40B4-BE49-F238E27FC236}">
                <a16:creationId xmlns:a16="http://schemas.microsoft.com/office/drawing/2014/main" id="{F3DD7260-962A-D540-8123-480B84356C04}"/>
              </a:ext>
            </a:extLst>
          </p:cNvPr>
          <p:cNvSpPr txBox="1"/>
          <p:nvPr/>
        </p:nvSpPr>
        <p:spPr>
          <a:xfrm>
            <a:off x="4929335" y="3381026"/>
            <a:ext cx="41148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l">
              <a:tabLst>
                <a:tab pos="1082675" algn="l"/>
              </a:tabLst>
            </a:pPr>
            <a:r>
              <a:rPr lang="en-US" sz="1800" dirty="0">
                <a:latin typeface="+mj-lt"/>
              </a:rPr>
              <a:t>ECE Systems</a:t>
            </a:r>
          </a:p>
          <a:p>
            <a:pPr marL="285750" indent="-285750" algn="l">
              <a:buFont typeface="Arial" panose="020B0604020202020204" pitchFamily="34" charset="0"/>
              <a:buChar char="•"/>
              <a:tabLst>
                <a:tab pos="1082675" algn="l"/>
              </a:tabLst>
            </a:pPr>
            <a:r>
              <a:rPr lang="en-US" sz="1800" dirty="0">
                <a:latin typeface="+mj-lt"/>
              </a:rPr>
              <a:t>18-349	Computer Security</a:t>
            </a:r>
          </a:p>
          <a:p>
            <a:pPr marL="285750" indent="-285750" algn="l">
              <a:buFont typeface="Arial" panose="020B0604020202020204" pitchFamily="34" charset="0"/>
              <a:buChar char="•"/>
              <a:tabLst>
                <a:tab pos="1082675" algn="l"/>
              </a:tabLst>
            </a:pPr>
            <a:r>
              <a:rPr lang="en-US" sz="1800" dirty="0">
                <a:latin typeface="+mj-lt"/>
              </a:rPr>
              <a:t>18-349 	Intro to Embedded Systems</a:t>
            </a:r>
          </a:p>
          <a:p>
            <a:pPr marL="285750" indent="-285750" algn="l">
              <a:buFont typeface="Arial" panose="020B0604020202020204" pitchFamily="34" charset="0"/>
              <a:buChar char="•"/>
              <a:tabLst>
                <a:tab pos="1082675" algn="l"/>
              </a:tabLst>
            </a:pPr>
            <a:r>
              <a:rPr lang="en-US" sz="1800" dirty="0">
                <a:latin typeface="+mj-lt"/>
              </a:rPr>
              <a:t>18-441	Computer Networks</a:t>
            </a:r>
          </a:p>
          <a:p>
            <a:pPr marL="285750" indent="-285750" algn="l">
              <a:buFont typeface="Arial" panose="020B0604020202020204" pitchFamily="34" charset="0"/>
              <a:buChar char="•"/>
              <a:tabLst>
                <a:tab pos="1082675" algn="l"/>
              </a:tabLst>
            </a:pPr>
            <a:r>
              <a:rPr lang="en-US" sz="1800" dirty="0">
                <a:latin typeface="+mj-lt"/>
              </a:rPr>
              <a:t>18-447	Computer Architecture</a:t>
            </a:r>
          </a:p>
          <a:p>
            <a:pPr marL="285750" indent="-285750" algn="l">
              <a:buFont typeface="Arial" panose="020B0604020202020204" pitchFamily="34" charset="0"/>
              <a:buChar char="•"/>
              <a:tabLst>
                <a:tab pos="1082675" algn="l"/>
              </a:tabLst>
            </a:pPr>
            <a:r>
              <a:rPr lang="en-US" sz="1800" dirty="0">
                <a:latin typeface="+mj-lt"/>
              </a:rPr>
              <a:t>18-452	Wireless Networking</a:t>
            </a:r>
          </a:p>
          <a:p>
            <a:pPr marL="285750" indent="-285750" algn="l">
              <a:buFont typeface="Arial" panose="020B0604020202020204" pitchFamily="34" charset="0"/>
              <a:buChar char="•"/>
              <a:tabLst>
                <a:tab pos="1082675" algn="l"/>
              </a:tabLst>
            </a:pPr>
            <a:r>
              <a:rPr lang="en-US" sz="1800" dirty="0">
                <a:latin typeface="+mj-lt"/>
              </a:rPr>
              <a:t>18-451	</a:t>
            </a:r>
            <a:r>
              <a:rPr lang="en-US" sz="1800" dirty="0" err="1">
                <a:latin typeface="+mj-lt"/>
              </a:rPr>
              <a:t>Cyberphysical</a:t>
            </a:r>
            <a:r>
              <a:rPr lang="en-US" sz="1800" dirty="0">
                <a:latin typeface="+mj-lt"/>
              </a:rPr>
              <a:t> Systems</a:t>
            </a:r>
          </a:p>
        </p:txBody>
      </p:sp>
      <p:sp>
        <p:nvSpPr>
          <p:cNvPr id="38" name="TextBox 37">
            <a:extLst>
              <a:ext uri="{FF2B5EF4-FFF2-40B4-BE49-F238E27FC236}">
                <a16:creationId xmlns:a16="http://schemas.microsoft.com/office/drawing/2014/main" id="{087DD645-51FE-6F42-BD89-E38B34A74D96}"/>
              </a:ext>
            </a:extLst>
          </p:cNvPr>
          <p:cNvSpPr txBox="1"/>
          <p:nvPr/>
        </p:nvSpPr>
        <p:spPr>
          <a:xfrm>
            <a:off x="4572000" y="5562600"/>
            <a:ext cx="3505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l">
              <a:tabLst>
                <a:tab pos="1082675" algn="l"/>
              </a:tabLst>
            </a:pPr>
            <a:r>
              <a:rPr lang="en-US" sz="1800" dirty="0">
                <a:latin typeface="+mj-lt"/>
              </a:rPr>
              <a:t>CS Graphics</a:t>
            </a:r>
          </a:p>
          <a:p>
            <a:pPr marL="285750" indent="-285750" algn="l">
              <a:buFont typeface="Arial" panose="020B0604020202020204" pitchFamily="34" charset="0"/>
              <a:buChar char="•"/>
              <a:tabLst>
                <a:tab pos="1082675" algn="l"/>
              </a:tabLst>
            </a:pPr>
            <a:r>
              <a:rPr lang="en-US" sz="1800" dirty="0">
                <a:latin typeface="+mj-lt"/>
              </a:rPr>
              <a:t>15-462	Computer Graphics</a:t>
            </a:r>
          </a:p>
          <a:p>
            <a:pPr marL="285750" indent="-285750" algn="l">
              <a:buFont typeface="Arial" panose="020B0604020202020204" pitchFamily="34" charset="0"/>
              <a:buChar char="•"/>
              <a:tabLst>
                <a:tab pos="1082675" algn="l"/>
              </a:tabLst>
            </a:pPr>
            <a:r>
              <a:rPr lang="en-US" sz="1800" dirty="0">
                <a:latin typeface="+mj-lt"/>
              </a:rPr>
              <a:t>15-463	Comp. Photography</a:t>
            </a:r>
          </a:p>
        </p:txBody>
      </p:sp>
      <p:sp>
        <p:nvSpPr>
          <p:cNvPr id="39" name="Line 29">
            <a:extLst>
              <a:ext uri="{FF2B5EF4-FFF2-40B4-BE49-F238E27FC236}">
                <a16:creationId xmlns:a16="http://schemas.microsoft.com/office/drawing/2014/main" id="{CDD00F28-71B2-0C45-B5AC-34D9E02D23C9}"/>
              </a:ext>
            </a:extLst>
          </p:cNvPr>
          <p:cNvSpPr>
            <a:spLocks noChangeShapeType="1"/>
          </p:cNvSpPr>
          <p:nvPr/>
        </p:nvSpPr>
        <p:spPr bwMode="auto">
          <a:xfrm flipV="1">
            <a:off x="1981199" y="2157923"/>
            <a:ext cx="2641075" cy="1465683"/>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0" name="Line 29">
            <a:extLst>
              <a:ext uri="{FF2B5EF4-FFF2-40B4-BE49-F238E27FC236}">
                <a16:creationId xmlns:a16="http://schemas.microsoft.com/office/drawing/2014/main" id="{0E9ACB34-8200-764E-9A0B-D433F66458A6}"/>
              </a:ext>
            </a:extLst>
          </p:cNvPr>
          <p:cNvSpPr>
            <a:spLocks noChangeShapeType="1"/>
          </p:cNvSpPr>
          <p:nvPr/>
        </p:nvSpPr>
        <p:spPr bwMode="auto">
          <a:xfrm flipH="1" flipV="1">
            <a:off x="4597137" y="2157925"/>
            <a:ext cx="175051" cy="3404674"/>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41" name="Line 29">
            <a:extLst>
              <a:ext uri="{FF2B5EF4-FFF2-40B4-BE49-F238E27FC236}">
                <a16:creationId xmlns:a16="http://schemas.microsoft.com/office/drawing/2014/main" id="{3C7913D0-F0E6-4942-BB2A-9D2A621C2E76}"/>
              </a:ext>
            </a:extLst>
          </p:cNvPr>
          <p:cNvSpPr>
            <a:spLocks noChangeShapeType="1"/>
          </p:cNvSpPr>
          <p:nvPr/>
        </p:nvSpPr>
        <p:spPr bwMode="auto">
          <a:xfrm flipH="1" flipV="1">
            <a:off x="4571999" y="2157925"/>
            <a:ext cx="2362199" cy="12231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29050" y="1662639"/>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213/513</a:t>
            </a:r>
          </a:p>
          <a:p>
            <a:r>
              <a:rPr lang="en-US" sz="2800" dirty="0">
                <a:solidFill>
                  <a:srgbClr val="FFFFFF"/>
                </a:solidFill>
                <a:latin typeface="Calibri" charset="0"/>
                <a:ea typeface="Calibri" charset="0"/>
                <a:cs typeface="Calibri" charset="0"/>
                <a:sym typeface="Calibri" charset="0"/>
              </a:rPr>
              <a:t>/613</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999E-D42E-FB46-863E-AD1A8323FCEA}"/>
              </a:ext>
            </a:extLst>
          </p:cNvPr>
          <p:cNvSpPr>
            <a:spLocks noGrp="1"/>
          </p:cNvSpPr>
          <p:nvPr>
            <p:ph type="title"/>
          </p:nvPr>
        </p:nvSpPr>
        <p:spPr/>
        <p:txBody>
          <a:bodyPr/>
          <a:lstStyle/>
          <a:p>
            <a:r>
              <a:rPr lang="en-US" dirty="0"/>
              <a:t>Systems Concentration</a:t>
            </a:r>
          </a:p>
        </p:txBody>
      </p:sp>
      <p:sp>
        <p:nvSpPr>
          <p:cNvPr id="3" name="Content Placeholder 2">
            <a:extLst>
              <a:ext uri="{FF2B5EF4-FFF2-40B4-BE49-F238E27FC236}">
                <a16:creationId xmlns:a16="http://schemas.microsoft.com/office/drawing/2014/main" id="{B75EA88D-22C5-0044-95F4-7F47C0CA8307}"/>
              </a:ext>
            </a:extLst>
          </p:cNvPr>
          <p:cNvSpPr>
            <a:spLocks noGrp="1"/>
          </p:cNvSpPr>
          <p:nvPr>
            <p:ph idx="1"/>
          </p:nvPr>
        </p:nvSpPr>
        <p:spPr/>
        <p:txBody>
          <a:bodyPr/>
          <a:lstStyle/>
          <a:p>
            <a:r>
              <a:rPr lang="en-US" dirty="0"/>
              <a:t>For CS undergrads (currently)</a:t>
            </a:r>
          </a:p>
          <a:p>
            <a:r>
              <a:rPr lang="en-US" dirty="0"/>
              <a:t>Take ~5 systems courses</a:t>
            </a:r>
          </a:p>
          <a:p>
            <a:r>
              <a:rPr lang="en-US" dirty="0"/>
              <a:t>Chance to learn about wide range of systems and systems issues</a:t>
            </a:r>
          </a:p>
        </p:txBody>
      </p:sp>
    </p:spTree>
    <p:extLst>
      <p:ext uri="{BB962C8B-B14F-4D97-AF65-F5344CB8AC3E}">
        <p14:creationId xmlns:p14="http://schemas.microsoft.com/office/powerpoint/2010/main" val="6012008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19219" y="454025"/>
            <a:ext cx="7772400" cy="1470025"/>
          </a:xfrm>
        </p:spPr>
        <p:txBody>
          <a:bodyPr/>
          <a:lstStyle/>
          <a:p>
            <a:pPr algn="ctr"/>
            <a:r>
              <a:rPr lang="en-US" sz="7200" dirty="0"/>
              <a:t>Academic Integrity</a:t>
            </a:r>
          </a:p>
        </p:txBody>
      </p:sp>
      <p:sp>
        <p:nvSpPr>
          <p:cNvPr id="5" name="Text Placeholder 4"/>
          <p:cNvSpPr>
            <a:spLocks noGrp="1"/>
          </p:cNvSpPr>
          <p:nvPr>
            <p:ph type="subTitle" idx="1"/>
          </p:nvPr>
        </p:nvSpPr>
        <p:spPr>
          <a:xfrm>
            <a:off x="1605019" y="2209800"/>
            <a:ext cx="6400800" cy="1752600"/>
          </a:xfrm>
        </p:spPr>
        <p:txBody>
          <a:bodyPr/>
          <a:lstStyle/>
          <a:p>
            <a:pPr algn="l"/>
            <a:r>
              <a:rPr lang="en-US" sz="3200" b="1" dirty="0">
                <a:solidFill>
                  <a:srgbClr val="FF0000"/>
                </a:solidFill>
              </a:rPr>
              <a:t>Please pay close attention, especially if this is your first semester at CMU</a:t>
            </a:r>
          </a:p>
          <a:p>
            <a:pPr algn="l"/>
            <a:endParaRPr lang="en-US" sz="3200" b="1" dirty="0">
              <a:solidFill>
                <a:srgbClr val="FF0000"/>
              </a:solidFill>
            </a:endParaRPr>
          </a:p>
          <a:p>
            <a:pPr algn="l"/>
            <a:r>
              <a:rPr lang="en-US" sz="3200" b="1" dirty="0">
                <a:solidFill>
                  <a:srgbClr val="FF0000"/>
                </a:solidFill>
              </a:rPr>
              <a:t>Carefully review policy:</a:t>
            </a:r>
          </a:p>
          <a:p>
            <a:pPr algn="l"/>
            <a:endParaRPr lang="en-US" sz="3200" dirty="0"/>
          </a:p>
        </p:txBody>
      </p:sp>
      <p:sp>
        <p:nvSpPr>
          <p:cNvPr id="2" name="TextBox 1">
            <a:hlinkClick r:id="rId2"/>
            <a:extLst>
              <a:ext uri="{FF2B5EF4-FFF2-40B4-BE49-F238E27FC236}">
                <a16:creationId xmlns:a16="http://schemas.microsoft.com/office/drawing/2014/main" id="{EF6BB150-4DCA-BB46-A6EC-6AB5D8E09775}"/>
              </a:ext>
            </a:extLst>
          </p:cNvPr>
          <p:cNvSpPr txBox="1"/>
          <p:nvPr/>
        </p:nvSpPr>
        <p:spPr>
          <a:xfrm>
            <a:off x="1132340" y="4343400"/>
            <a:ext cx="6879319" cy="461665"/>
          </a:xfrm>
          <a:prstGeom prst="rect">
            <a:avLst/>
          </a:prstGeom>
          <a:noFill/>
        </p:spPr>
        <p:txBody>
          <a:bodyPr wrap="none" rtlCol="0">
            <a:spAutoFit/>
          </a:bodyPr>
          <a:lstStyle/>
          <a:p>
            <a:r>
              <a:rPr lang="en-US" sz="2400" dirty="0">
                <a:latin typeface="+mn-lt"/>
              </a:rPr>
              <a:t>http://</a:t>
            </a:r>
            <a:r>
              <a:rPr lang="en-US" sz="2400" dirty="0" err="1">
                <a:latin typeface="+mn-lt"/>
              </a:rPr>
              <a:t>www.cs.cmu.edu</a:t>
            </a:r>
            <a:r>
              <a:rPr lang="en-US" sz="2400" dirty="0">
                <a:latin typeface="+mn-lt"/>
              </a:rPr>
              <a:t>/~213/</a:t>
            </a:r>
            <a:r>
              <a:rPr lang="en-US" sz="2400" dirty="0" err="1">
                <a:latin typeface="+mn-lt"/>
              </a:rPr>
              <a:t>academicintegrity.html</a:t>
            </a:r>
            <a:endParaRPr lang="en-US" sz="2400" dirty="0">
              <a:latin typeface="+mn-lt"/>
            </a:endParaRPr>
          </a:p>
        </p:txBody>
      </p:sp>
    </p:spTree>
    <p:extLst>
      <p:ext uri="{BB962C8B-B14F-4D97-AF65-F5344CB8AC3E}">
        <p14:creationId xmlns:p14="http://schemas.microsoft.com/office/powerpoint/2010/main" val="40739802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use of information</a:t>
            </a:r>
          </a:p>
          <a:p>
            <a:pPr lvl="1"/>
            <a:r>
              <a:rPr lang="en-US" dirty="0"/>
              <a:t>Borrowing code: by copying, retyping, </a:t>
            </a:r>
            <a:r>
              <a:rPr lang="en-US" b="1" dirty="0"/>
              <a:t>looking at</a:t>
            </a:r>
            <a:r>
              <a:rPr lang="en-US" dirty="0"/>
              <a:t> a file</a:t>
            </a:r>
          </a:p>
          <a:p>
            <a:pPr lvl="1"/>
            <a:r>
              <a:rPr lang="en-US" dirty="0"/>
              <a:t>Describing: verbal description of code from one person to another.</a:t>
            </a:r>
          </a:p>
          <a:p>
            <a:pPr lvl="1"/>
            <a:r>
              <a:rPr lang="en-US" dirty="0"/>
              <a:t>Searching the Web for solutions</a:t>
            </a:r>
          </a:p>
          <a:p>
            <a:pPr lvl="1"/>
            <a:r>
              <a:rPr lang="en-US" dirty="0"/>
              <a:t>Copying code from a previous course or online solution</a:t>
            </a:r>
          </a:p>
          <a:p>
            <a:pPr lvl="1"/>
            <a:r>
              <a:rPr lang="en-US" dirty="0"/>
              <a:t>Reusing your code from a previous semester (here or elsewhere)</a:t>
            </a:r>
          </a:p>
          <a:p>
            <a:pPr lvl="2"/>
            <a:r>
              <a:rPr lang="en-US" dirty="0"/>
              <a:t>Arrange meeting with instructor before reusing your old solutions</a:t>
            </a:r>
          </a:p>
        </p:txBody>
      </p:sp>
    </p:spTree>
    <p:extLst>
      <p:ext uri="{BB962C8B-B14F-4D97-AF65-F5344CB8AC3E}">
        <p14:creationId xmlns:p14="http://schemas.microsoft.com/office/powerpoint/2010/main" val="39678703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 (cont.)</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Unauthorized supplying of information</a:t>
            </a:r>
          </a:p>
          <a:p>
            <a:pPr lvl="1"/>
            <a:r>
              <a:rPr lang="en-US" dirty="0"/>
              <a:t>Providing copy: Giving a copy of a file to someone</a:t>
            </a:r>
          </a:p>
          <a:p>
            <a:pPr lvl="1"/>
            <a:r>
              <a:rPr lang="en-US" dirty="0"/>
              <a:t>Providing access:</a:t>
            </a:r>
          </a:p>
          <a:p>
            <a:pPr lvl="2"/>
            <a:r>
              <a:rPr lang="en-US" dirty="0"/>
              <a:t>Putting material in unprotected directory</a:t>
            </a:r>
          </a:p>
          <a:p>
            <a:pPr lvl="2"/>
            <a:r>
              <a:rPr lang="en-US" dirty="0"/>
              <a:t>Putting material in unprotected code repository (e.g., </a:t>
            </a:r>
            <a:r>
              <a:rPr lang="en-US" dirty="0" err="1"/>
              <a:t>Github</a:t>
            </a:r>
            <a:r>
              <a:rPr lang="en-US" dirty="0"/>
              <a:t>)</a:t>
            </a:r>
          </a:p>
          <a:p>
            <a:pPr lvl="3"/>
            <a:r>
              <a:rPr lang="en-US" dirty="0"/>
              <a:t>Or, letting protections expire</a:t>
            </a:r>
          </a:p>
          <a:p>
            <a:pPr lvl="1"/>
            <a:r>
              <a:rPr lang="en-US" dirty="0"/>
              <a:t>Applies to this term and the future</a:t>
            </a:r>
          </a:p>
          <a:p>
            <a:pPr lvl="2"/>
            <a:r>
              <a:rPr lang="en-US" dirty="0"/>
              <a:t>There is no statute of limitations for academic integrity violations</a:t>
            </a:r>
          </a:p>
          <a:p>
            <a:r>
              <a:rPr lang="en-US" dirty="0"/>
              <a:t>Collaborations beyond high-level, strategic advice</a:t>
            </a:r>
          </a:p>
          <a:p>
            <a:pPr lvl="1"/>
            <a:r>
              <a:rPr lang="en-US" dirty="0"/>
              <a:t>Anything more than block diagram or a few words</a:t>
            </a:r>
          </a:p>
          <a:p>
            <a:pPr lvl="1"/>
            <a:r>
              <a:rPr lang="en-US" dirty="0"/>
              <a:t>Code / pseudo-code is NOT high level</a:t>
            </a:r>
          </a:p>
          <a:p>
            <a:pPr lvl="1"/>
            <a:r>
              <a:rPr lang="en-US" dirty="0"/>
              <a:t>Coaching, arranging blocks of allowed code is NOT high level</a:t>
            </a:r>
          </a:p>
          <a:p>
            <a:pPr lvl="1"/>
            <a:r>
              <a:rPr lang="en-US" dirty="0"/>
              <a:t>Code-level debugging is NOT high level</a:t>
            </a:r>
          </a:p>
        </p:txBody>
      </p:sp>
    </p:spTree>
    <p:extLst>
      <p:ext uri="{BB962C8B-B14F-4D97-AF65-F5344CB8AC3E}">
        <p14:creationId xmlns:p14="http://schemas.microsoft.com/office/powerpoint/2010/main" val="19188232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Cheating/Plagiarism: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NOT cheating?</a:t>
            </a:r>
          </a:p>
          <a:p>
            <a:pPr lvl="1"/>
            <a:r>
              <a:rPr lang="en-US" dirty="0"/>
              <a:t>Explaining how to use systems or tools</a:t>
            </a:r>
          </a:p>
          <a:p>
            <a:pPr lvl="1"/>
            <a:r>
              <a:rPr lang="en-US" dirty="0"/>
              <a:t>Helping others with </a:t>
            </a:r>
            <a:r>
              <a:rPr lang="en-US" i="1" dirty="0"/>
              <a:t>high-level </a:t>
            </a:r>
            <a:r>
              <a:rPr lang="en-US" dirty="0"/>
              <a:t>design issues</a:t>
            </a:r>
          </a:p>
          <a:p>
            <a:pPr lvl="2"/>
            <a:r>
              <a:rPr lang="en-US" dirty="0"/>
              <a:t>High means very high</a:t>
            </a:r>
          </a:p>
          <a:p>
            <a:pPr lvl="1"/>
            <a:r>
              <a:rPr lang="en-US" dirty="0"/>
              <a:t>Using code supplied by us</a:t>
            </a:r>
          </a:p>
          <a:p>
            <a:pPr lvl="2"/>
            <a:r>
              <a:rPr lang="en-US" dirty="0"/>
              <a:t>Starter code, class examples</a:t>
            </a:r>
          </a:p>
          <a:p>
            <a:pPr lvl="1"/>
            <a:r>
              <a:rPr lang="en-US" dirty="0"/>
              <a:t>Using code from the CS:APP web site</a:t>
            </a:r>
          </a:p>
          <a:p>
            <a:r>
              <a:rPr lang="en-US" dirty="0"/>
              <a:t>Attribution Requirements</a:t>
            </a:r>
          </a:p>
          <a:p>
            <a:pPr lvl="1"/>
            <a:r>
              <a:rPr lang="en-US" dirty="0"/>
              <a:t>Starter code: No</a:t>
            </a:r>
          </a:p>
          <a:p>
            <a:pPr lvl="1"/>
            <a:r>
              <a:rPr lang="en-US" dirty="0"/>
              <a:t>Other allowed code (course, CS:APP): Yes</a:t>
            </a:r>
          </a:p>
          <a:p>
            <a:pPr lvl="1"/>
            <a:r>
              <a:rPr lang="en-US" dirty="0"/>
              <a:t>Indicate source, beginning and end</a:t>
            </a:r>
          </a:p>
        </p:txBody>
      </p:sp>
    </p:spTree>
    <p:extLst>
      <p:ext uri="{BB962C8B-B14F-4D97-AF65-F5344CB8AC3E}">
        <p14:creationId xmlns:p14="http://schemas.microsoft.com/office/powerpoint/2010/main" val="11078130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8382000" cy="5435600"/>
          </a:xfrm>
        </p:spPr>
        <p:txBody>
          <a:bodyPr>
            <a:normAutofit fontScale="92500" lnSpcReduction="20000"/>
          </a:bodyPr>
          <a:lstStyle/>
          <a:p>
            <a:r>
              <a:rPr lang="en-US" sz="1800" dirty="0"/>
              <a:t>Penalty for cheating:</a:t>
            </a:r>
          </a:p>
          <a:p>
            <a:pPr lvl="1"/>
            <a:r>
              <a:rPr lang="en-US" sz="1600" dirty="0"/>
              <a:t>Best case: -100% for assignment</a:t>
            </a:r>
          </a:p>
          <a:p>
            <a:pPr lvl="2"/>
            <a:r>
              <a:rPr lang="en-US" sz="1600" dirty="0"/>
              <a:t>You would be better off to turn in nothing</a:t>
            </a:r>
          </a:p>
          <a:p>
            <a:pPr lvl="1"/>
            <a:r>
              <a:rPr lang="en-US" sz="1600" dirty="0"/>
              <a:t>Worst case: Removal from course with failing grade</a:t>
            </a:r>
          </a:p>
          <a:p>
            <a:pPr lvl="2"/>
            <a:r>
              <a:rPr lang="en-US" sz="1600" dirty="0"/>
              <a:t>This is the default</a:t>
            </a:r>
          </a:p>
          <a:p>
            <a:pPr lvl="1"/>
            <a:r>
              <a:rPr lang="en-US" sz="1600" dirty="0"/>
              <a:t>Permanent mark on your record</a:t>
            </a:r>
          </a:p>
          <a:p>
            <a:pPr lvl="1"/>
            <a:r>
              <a:rPr lang="en-US" sz="1600" dirty="0"/>
              <a:t>Loss of respect by you, the instructors and your colleagues</a:t>
            </a:r>
          </a:p>
          <a:p>
            <a:pPr lvl="1"/>
            <a:r>
              <a:rPr lang="en-US" sz="1600" dirty="0"/>
              <a:t>If you do cheat – come clean asap!</a:t>
            </a:r>
          </a:p>
          <a:p>
            <a:endParaRPr lang="en-US" sz="1800" dirty="0"/>
          </a:p>
          <a:p>
            <a:r>
              <a:rPr lang="en-US" sz="1800" dirty="0"/>
              <a:t>Detection of cheating:</a:t>
            </a:r>
          </a:p>
          <a:p>
            <a:pPr lvl="1"/>
            <a:r>
              <a:rPr lang="en-US" sz="1600" dirty="0"/>
              <a:t>We have sophisticated tools for detecting code plagiarism</a:t>
            </a:r>
          </a:p>
          <a:p>
            <a:pPr lvl="1"/>
            <a:r>
              <a:rPr lang="en-US" sz="1600" dirty="0"/>
              <a:t>In Fall 2015, 20 students were caught cheating and failed the course. </a:t>
            </a:r>
          </a:p>
          <a:p>
            <a:pPr lvl="2"/>
            <a:r>
              <a:rPr lang="en-US" sz="1600" dirty="0"/>
              <a:t>Some were </a:t>
            </a:r>
            <a:r>
              <a:rPr lang="en-US" sz="1600" b="1" dirty="0"/>
              <a:t>expelled</a:t>
            </a:r>
            <a:r>
              <a:rPr lang="en-US" sz="1600" dirty="0"/>
              <a:t> from the University</a:t>
            </a:r>
          </a:p>
          <a:p>
            <a:pPr lvl="1"/>
            <a:r>
              <a:rPr lang="en-US" sz="1600" dirty="0"/>
              <a:t>In January 2016, 11 students were penalized for cheating violations that occurred as far back as Spring 2014.</a:t>
            </a:r>
          </a:p>
          <a:p>
            <a:pPr lvl="1"/>
            <a:r>
              <a:rPr lang="en-US" sz="1600" dirty="0"/>
              <a:t>In May 2019, we gave an AIV to a student who took the course in Fall 2018 for unauthorized coaching of a Spring 2019 student.  His grade was changed retroactively.</a:t>
            </a:r>
          </a:p>
          <a:p>
            <a:pPr lvl="1"/>
            <a:endParaRPr lang="en-US" sz="1600" dirty="0"/>
          </a:p>
          <a:p>
            <a:r>
              <a:rPr lang="en-US" sz="1800" dirty="0"/>
              <a:t>Don</a:t>
            </a:r>
            <a:r>
              <a:rPr lang="fr-FR" sz="1800" dirty="0"/>
              <a:t>’</a:t>
            </a:r>
            <a:r>
              <a:rPr lang="en-US" sz="1800" dirty="0"/>
              <a:t>t do it!</a:t>
            </a:r>
          </a:p>
          <a:p>
            <a:pPr lvl="1"/>
            <a:r>
              <a:rPr lang="en-US" sz="1600" dirty="0"/>
              <a:t>Manage your time carefully</a:t>
            </a:r>
          </a:p>
          <a:p>
            <a:pPr lvl="1"/>
            <a:r>
              <a:rPr lang="en-US" sz="1600" dirty="0"/>
              <a:t>Ask the staff for help when you get stuck</a:t>
            </a:r>
          </a:p>
        </p:txBody>
      </p:sp>
    </p:spTree>
    <p:extLst>
      <p:ext uri="{BB962C8B-B14F-4D97-AF65-F5344CB8AC3E}">
        <p14:creationId xmlns:p14="http://schemas.microsoft.com/office/powerpoint/2010/main" val="37871301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Concrete Examples:</a:t>
            </a:r>
          </a:p>
        </p:txBody>
      </p:sp>
      <p:sp>
        <p:nvSpPr>
          <p:cNvPr id="3" name="Content Placeholder 2"/>
          <p:cNvSpPr>
            <a:spLocks noGrp="1"/>
          </p:cNvSpPr>
          <p:nvPr>
            <p:ph idx="1"/>
          </p:nvPr>
        </p:nvSpPr>
        <p:spPr>
          <a:xfrm>
            <a:off x="381000" y="1066800"/>
            <a:ext cx="8382000" cy="5435600"/>
          </a:xfrm>
        </p:spPr>
        <p:txBody>
          <a:bodyPr/>
          <a:lstStyle/>
          <a:p>
            <a:r>
              <a:rPr lang="en-US" dirty="0"/>
              <a:t>This is Cheating:</a:t>
            </a:r>
          </a:p>
          <a:p>
            <a:pPr lvl="1"/>
            <a:r>
              <a:rPr lang="en-US" dirty="0"/>
              <a:t>Searching the internet with the phrase 15-213, 15213, 213, 18213, </a:t>
            </a:r>
            <a:r>
              <a:rPr lang="en-US" dirty="0" err="1"/>
              <a:t>malloclab</a:t>
            </a:r>
            <a:r>
              <a:rPr lang="en-US" dirty="0"/>
              <a:t>, etc.</a:t>
            </a:r>
          </a:p>
          <a:p>
            <a:pPr lvl="2"/>
            <a:r>
              <a:rPr lang="en-US" dirty="0"/>
              <a:t>That’s right, just entering it in a search engine</a:t>
            </a:r>
          </a:p>
          <a:p>
            <a:pPr lvl="1"/>
            <a:r>
              <a:rPr lang="en-US" dirty="0"/>
              <a:t>Looking at someone’s code on the computer next to yours</a:t>
            </a:r>
          </a:p>
          <a:p>
            <a:pPr lvl="1"/>
            <a:r>
              <a:rPr lang="en-US" dirty="0"/>
              <a:t>Giving your code to someone else, now or in the future</a:t>
            </a:r>
          </a:p>
          <a:p>
            <a:pPr lvl="1"/>
            <a:r>
              <a:rPr lang="en-US" dirty="0"/>
              <a:t>Posting your code in a publicly accessible place on the Internet, now or in the future</a:t>
            </a:r>
          </a:p>
          <a:p>
            <a:pPr lvl="1"/>
            <a:r>
              <a:rPr lang="en-US" dirty="0"/>
              <a:t>Hacking the course infrastructure</a:t>
            </a:r>
          </a:p>
          <a:p>
            <a:r>
              <a:rPr lang="en-US" dirty="0"/>
              <a:t>This is OK (and encouraged):</a:t>
            </a:r>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(but not with your code) </a:t>
            </a:r>
          </a:p>
          <a:p>
            <a:pPr lvl="1"/>
            <a:r>
              <a:rPr lang="en-US" dirty="0"/>
              <a:t>Asking a TA or course instructor for help, showing them your code, …</a:t>
            </a:r>
          </a:p>
          <a:p>
            <a:pPr lvl="1"/>
            <a:r>
              <a:rPr lang="en-US" dirty="0"/>
              <a:t>Using code examples from book (with attribution)</a:t>
            </a:r>
          </a:p>
          <a:p>
            <a:pPr lvl="1"/>
            <a:r>
              <a:rPr lang="en-US" dirty="0"/>
              <a:t>Talking about a (high-level) approach to the lab with a classmate</a:t>
            </a:r>
          </a:p>
        </p:txBody>
      </p:sp>
    </p:spTree>
    <p:extLst>
      <p:ext uri="{BB962C8B-B14F-4D97-AF65-F5344CB8AC3E}">
        <p14:creationId xmlns:p14="http://schemas.microsoft.com/office/powerpoint/2010/main" val="40942074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a:t>
            </a:r>
          </a:p>
        </p:txBody>
      </p:sp>
      <p:sp>
        <p:nvSpPr>
          <p:cNvPr id="3" name="Content Placeholder 2"/>
          <p:cNvSpPr>
            <a:spLocks noGrp="1"/>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p>
          <a:p>
            <a:r>
              <a:rPr lang="en-US" sz="2000" dirty="0"/>
              <a:t>The course staff run checking tools that compare all submitted solutions to the solutions from this and other semesters, along with ones that are on the Web.</a:t>
            </a:r>
          </a:p>
          <a:p>
            <a:pPr lvl="1"/>
            <a:r>
              <a:rPr lang="en-US" sz="1800" dirty="0"/>
              <a:t>Remember: We are as good at web searching as you are</a:t>
            </a:r>
          </a:p>
          <a:p>
            <a:r>
              <a:rPr lang="en-US" sz="2000" dirty="0"/>
              <a:t>Meanwhile, Fred has had an uneasy feeling: Will I get away with it?  Why does my conscience bother me?</a:t>
            </a:r>
          </a:p>
          <a:p>
            <a:r>
              <a:rPr lang="en-US" sz="2000" dirty="0"/>
              <a:t>Fred gets email from an instructor: “Please see me tomorrow at 9:30 am.”</a:t>
            </a:r>
          </a:p>
          <a:p>
            <a:pPr lvl="1"/>
            <a:r>
              <a:rPr lang="en-US" dirty="0"/>
              <a:t>Fred does not sleep well that night</a:t>
            </a:r>
          </a:p>
        </p:txBody>
      </p:sp>
    </p:spTree>
    <p:extLst>
      <p:ext uri="{BB962C8B-B14F-4D97-AF65-F5344CB8AC3E}">
        <p14:creationId xmlns:p14="http://schemas.microsoft.com/office/powerpoint/2010/main" val="31778988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p:txBody>
          <a:bodyPr/>
          <a:lstStyle/>
          <a:p>
            <a:r>
              <a:rPr lang="en-US" dirty="0"/>
              <a:t>Introductions</a:t>
            </a:r>
          </a:p>
          <a:p>
            <a:r>
              <a:rPr lang="en-US" dirty="0"/>
              <a:t>Big Picture</a:t>
            </a:r>
          </a:p>
          <a:p>
            <a:pPr lvl="1"/>
            <a:r>
              <a:rPr lang="en-US" dirty="0"/>
              <a:t>Course theme</a:t>
            </a:r>
          </a:p>
          <a:p>
            <a:pPr lvl="1"/>
            <a:r>
              <a:rPr lang="en-US" dirty="0"/>
              <a:t>Five realities</a:t>
            </a:r>
          </a:p>
          <a:p>
            <a:pPr lvl="1"/>
            <a:r>
              <a:rPr lang="en-US" dirty="0"/>
              <a:t>How the course fits into the CS/ECE/INI curriculum</a:t>
            </a:r>
          </a:p>
          <a:p>
            <a:r>
              <a:rPr lang="en-US" dirty="0"/>
              <a:t>Academic integrity</a:t>
            </a:r>
          </a:p>
          <a:p>
            <a:r>
              <a:rPr lang="en-US" dirty="0"/>
              <a:t>Logistics and Policies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Feels: Student and Instructor (cont.)</a:t>
            </a:r>
          </a:p>
        </p:txBody>
      </p:sp>
      <p:sp>
        <p:nvSpPr>
          <p:cNvPr id="3" name="Content Placeholder 2"/>
          <p:cNvSpPr>
            <a:spLocks noGrp="1"/>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p>
          <a:p>
            <a:r>
              <a:rPr lang="en-US" sz="2000" dirty="0"/>
              <a:t>At the meeting:</a:t>
            </a:r>
          </a:p>
          <a:p>
            <a:pPr lvl="1"/>
            <a:r>
              <a:rPr lang="en-US" sz="1800" dirty="0"/>
              <a:t>Instructor: “Explain why your code looks so much like the code on </a:t>
            </a:r>
            <a:r>
              <a:rPr lang="en-US" sz="1800" dirty="0" err="1"/>
              <a:t>Github</a:t>
            </a:r>
            <a:r>
              <a:rPr lang="en-US" sz="1800" dirty="0"/>
              <a:t>.”</a:t>
            </a:r>
          </a:p>
          <a:p>
            <a:pPr lvl="1"/>
            <a:r>
              <a:rPr lang="en-US" sz="1800" dirty="0"/>
              <a:t>Fred: “Gee, I don’t know.  I guess all solutions look pretty much alike.”</a:t>
            </a:r>
          </a:p>
          <a:p>
            <a:pPr lvl="1"/>
            <a:r>
              <a:rPr lang="en-US" sz="1800" dirty="0"/>
              <a:t>Instructor: “I don’t believe you.  I am going to file an academic integrity violation.”</a:t>
            </a:r>
          </a:p>
          <a:p>
            <a:pPr lvl="2"/>
            <a:r>
              <a:rPr lang="en-US" sz="1800" dirty="0"/>
              <a:t>Fred will have the right to appeal, but the instructor does not need him to admit his guilt in order to penalize him.</a:t>
            </a:r>
          </a:p>
          <a:p>
            <a:r>
              <a:rPr lang="en-US" sz="2200" dirty="0"/>
              <a:t>Consequences</a:t>
            </a:r>
          </a:p>
          <a:p>
            <a:pPr lvl="1"/>
            <a:r>
              <a:rPr lang="en-US" sz="1800" dirty="0"/>
              <a:t>Fred may (most likely) will be given a failing grade for the course</a:t>
            </a:r>
          </a:p>
          <a:p>
            <a:pPr lvl="1"/>
            <a:r>
              <a:rPr lang="en-US" sz="1800" dirty="0"/>
              <a:t>Fred will be reported to the university</a:t>
            </a:r>
          </a:p>
          <a:p>
            <a:pPr lvl="1"/>
            <a:r>
              <a:rPr lang="en-US" sz="1800" dirty="0"/>
              <a:t>A second AIV will lead to a disciplinary hearing</a:t>
            </a:r>
          </a:p>
          <a:p>
            <a:pPr lvl="1"/>
            <a:r>
              <a:rPr lang="en-US" sz="1800" dirty="0"/>
              <a:t>Fred will go through the rest of his life carrying a burden of shame</a:t>
            </a:r>
          </a:p>
          <a:p>
            <a:pPr lvl="1"/>
            <a:r>
              <a:rPr lang="en-US" sz="1800" dirty="0"/>
              <a:t>The instructor will experience a combination of betrayal and distress</a:t>
            </a:r>
          </a:p>
        </p:txBody>
      </p:sp>
    </p:spTree>
    <p:extLst>
      <p:ext uri="{BB962C8B-B14F-4D97-AF65-F5344CB8AC3E}">
        <p14:creationId xmlns:p14="http://schemas.microsoft.com/office/powerpoint/2010/main" val="8105330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B2A4-FA57-3941-802D-1A2737E59F06}"/>
              </a:ext>
            </a:extLst>
          </p:cNvPr>
          <p:cNvSpPr>
            <a:spLocks noGrp="1"/>
          </p:cNvSpPr>
          <p:nvPr>
            <p:ph type="title"/>
          </p:nvPr>
        </p:nvSpPr>
        <p:spPr/>
        <p:txBody>
          <a:bodyPr/>
          <a:lstStyle/>
          <a:p>
            <a:r>
              <a:rPr lang="en-US" dirty="0"/>
              <a:t>Why It’s a Big Deal</a:t>
            </a:r>
          </a:p>
        </p:txBody>
      </p:sp>
      <p:sp>
        <p:nvSpPr>
          <p:cNvPr id="3" name="Content Placeholder 2">
            <a:extLst>
              <a:ext uri="{FF2B5EF4-FFF2-40B4-BE49-F238E27FC236}">
                <a16:creationId xmlns:a16="http://schemas.microsoft.com/office/drawing/2014/main" id="{B6EB68C6-4A30-A244-AC3E-A7F968CFB462}"/>
              </a:ext>
            </a:extLst>
          </p:cNvPr>
          <p:cNvSpPr>
            <a:spLocks noGrp="1"/>
          </p:cNvSpPr>
          <p:nvPr>
            <p:ph idx="1"/>
          </p:nvPr>
        </p:nvSpPr>
        <p:spPr/>
        <p:txBody>
          <a:bodyPr/>
          <a:lstStyle/>
          <a:p>
            <a:r>
              <a:rPr lang="en-US" dirty="0"/>
              <a:t>This material is best learned by doing</a:t>
            </a:r>
          </a:p>
          <a:p>
            <a:pPr lvl="1"/>
            <a:r>
              <a:rPr lang="en-US" dirty="0"/>
              <a:t>Even though that can, at times, be difficult and frustrating</a:t>
            </a:r>
          </a:p>
          <a:p>
            <a:pPr lvl="1"/>
            <a:r>
              <a:rPr lang="en-US" dirty="0"/>
              <a:t>Starting with a copy of a program and then tweaking it is very different from writing from scratch</a:t>
            </a:r>
          </a:p>
          <a:p>
            <a:pPr lvl="2"/>
            <a:r>
              <a:rPr lang="en-US" dirty="0"/>
              <a:t>Planning, designing, organizing a program are important skills</a:t>
            </a:r>
          </a:p>
          <a:p>
            <a:r>
              <a:rPr lang="en-US" dirty="0"/>
              <a:t>We are the gateway to other system courses</a:t>
            </a:r>
          </a:p>
          <a:p>
            <a:pPr lvl="1"/>
            <a:r>
              <a:rPr lang="en-US" dirty="0"/>
              <a:t>Want to make sure everyone completing the course has mastered the material</a:t>
            </a:r>
          </a:p>
          <a:p>
            <a:r>
              <a:rPr lang="en-US" dirty="0"/>
              <a:t>Industry appreciates the value of this course</a:t>
            </a:r>
          </a:p>
          <a:p>
            <a:pPr lvl="1"/>
            <a:r>
              <a:rPr lang="en-US" dirty="0"/>
              <a:t>We want to make sure anyone claiming to have taken the course is prepared for the real world</a:t>
            </a:r>
          </a:p>
          <a:p>
            <a:r>
              <a:rPr lang="en-US" dirty="0"/>
              <a:t>Working in teams and collaboration is an important skill</a:t>
            </a:r>
          </a:p>
          <a:p>
            <a:pPr lvl="1"/>
            <a:r>
              <a:rPr lang="en-US" dirty="0"/>
              <a:t>But only if team members have solid foundations</a:t>
            </a:r>
          </a:p>
          <a:p>
            <a:pPr lvl="1"/>
            <a:r>
              <a:rPr lang="en-US" dirty="0"/>
              <a:t>This course is about foundations, not teamwork</a:t>
            </a:r>
          </a:p>
        </p:txBody>
      </p:sp>
    </p:spTree>
    <p:extLst>
      <p:ext uri="{BB962C8B-B14F-4D97-AF65-F5344CB8AC3E}">
        <p14:creationId xmlns:p14="http://schemas.microsoft.com/office/powerpoint/2010/main" val="19686712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Your Good Friend</a:t>
            </a:r>
          </a:p>
        </p:txBody>
      </p:sp>
      <p:sp>
        <p:nvSpPr>
          <p:cNvPr id="3" name="Content Placeholder 2"/>
          <p:cNvSpPr>
            <a:spLocks noGrp="1"/>
          </p:cNvSpPr>
          <p:nvPr>
            <p:ph idx="1"/>
          </p:nvPr>
        </p:nvSpPr>
        <p:spPr/>
        <p:txBody>
          <a:bodyPr/>
          <a:lstStyle/>
          <a:p>
            <a:r>
              <a:rPr lang="en-US" dirty="0"/>
              <a:t>We will be using </a:t>
            </a:r>
            <a:r>
              <a:rPr lang="en-US" dirty="0" err="1"/>
              <a:t>Github</a:t>
            </a:r>
            <a:r>
              <a:rPr lang="en-US" dirty="0"/>
              <a:t> Education</a:t>
            </a:r>
          </a:p>
          <a:p>
            <a:pPr lvl="1"/>
            <a:r>
              <a:rPr lang="en-US" dirty="0"/>
              <a:t>Assignment distribution</a:t>
            </a:r>
          </a:p>
          <a:p>
            <a:pPr lvl="1"/>
            <a:r>
              <a:rPr lang="en-US" dirty="0"/>
              <a:t>Your workspace</a:t>
            </a:r>
          </a:p>
          <a:p>
            <a:pPr lvl="2"/>
            <a:r>
              <a:rPr lang="en-US" dirty="0"/>
              <a:t>Use your course account, rather than a personal </a:t>
            </a:r>
            <a:r>
              <a:rPr lang="en-US" dirty="0" err="1"/>
              <a:t>Github</a:t>
            </a:r>
            <a:r>
              <a:rPr lang="en-US" dirty="0"/>
              <a:t> account</a:t>
            </a:r>
          </a:p>
          <a:p>
            <a:r>
              <a:rPr lang="en-US" dirty="0"/>
              <a:t>Use as you should a version server</a:t>
            </a:r>
          </a:p>
          <a:p>
            <a:pPr lvl="1"/>
            <a:r>
              <a:rPr lang="en-US" dirty="0"/>
              <a:t>Commit early and often</a:t>
            </a:r>
          </a:p>
          <a:p>
            <a:pPr lvl="1"/>
            <a:r>
              <a:rPr lang="en-US" dirty="0"/>
              <a:t>Document your commits</a:t>
            </a:r>
          </a:p>
          <a:p>
            <a:pPr lvl="1"/>
            <a:r>
              <a:rPr lang="en-US" dirty="0"/>
              <a:t>Missing GIT history can count against you</a:t>
            </a:r>
          </a:p>
          <a:p>
            <a:r>
              <a:rPr lang="en-US" dirty="0"/>
              <a:t>How we use it</a:t>
            </a:r>
          </a:p>
          <a:p>
            <a:pPr lvl="1"/>
            <a:r>
              <a:rPr lang="en-US" dirty="0"/>
              <a:t>If we suspect academic integrity issues, we can see if commit history looks reasonable.</a:t>
            </a:r>
          </a:p>
          <a:p>
            <a:pPr lvl="2"/>
            <a:r>
              <a:rPr lang="en-US" dirty="0"/>
              <a:t>Steady, consistent, and sustained work</a:t>
            </a:r>
          </a:p>
          <a:p>
            <a:pPr lvl="2"/>
            <a:r>
              <a:rPr lang="en-US" dirty="0"/>
              <a:t>It can serve as your character witness</a:t>
            </a:r>
          </a:p>
          <a:p>
            <a:pPr lvl="1"/>
            <a:endParaRPr lang="en-US" dirty="0"/>
          </a:p>
        </p:txBody>
      </p:sp>
    </p:spTree>
    <p:extLst>
      <p:ext uri="{BB962C8B-B14F-4D97-AF65-F5344CB8AC3E}">
        <p14:creationId xmlns:p14="http://schemas.microsoft.com/office/powerpoint/2010/main" val="21310950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B7E-DEE3-934E-9894-00B1DEC74E17}"/>
              </a:ext>
            </a:extLst>
          </p:cNvPr>
          <p:cNvSpPr>
            <a:spLocks noGrp="1"/>
          </p:cNvSpPr>
          <p:nvPr>
            <p:ph type="title"/>
          </p:nvPr>
        </p:nvSpPr>
        <p:spPr/>
        <p:txBody>
          <a:bodyPr/>
          <a:lstStyle/>
          <a:p>
            <a:r>
              <a:rPr lang="en-US" dirty="0"/>
              <a:t>How to Avoid AIVs</a:t>
            </a:r>
          </a:p>
        </p:txBody>
      </p:sp>
      <p:sp>
        <p:nvSpPr>
          <p:cNvPr id="3" name="Content Placeholder 2">
            <a:extLst>
              <a:ext uri="{FF2B5EF4-FFF2-40B4-BE49-F238E27FC236}">
                <a16:creationId xmlns:a16="http://schemas.microsoft.com/office/drawing/2014/main" id="{593299D7-4E45-4748-BB02-BD7BA354AA68}"/>
              </a:ext>
            </a:extLst>
          </p:cNvPr>
          <p:cNvSpPr>
            <a:spLocks noGrp="1"/>
          </p:cNvSpPr>
          <p:nvPr>
            <p:ph idx="1"/>
          </p:nvPr>
        </p:nvSpPr>
        <p:spPr/>
        <p:txBody>
          <a:bodyPr/>
          <a:lstStyle/>
          <a:p>
            <a:r>
              <a:rPr lang="en-US" dirty="0"/>
              <a:t>Start early</a:t>
            </a:r>
          </a:p>
          <a:p>
            <a:r>
              <a:rPr lang="en-US" dirty="0"/>
              <a:t>Don’t rely on marathon programming sessions</a:t>
            </a:r>
          </a:p>
          <a:p>
            <a:pPr lvl="1"/>
            <a:r>
              <a:rPr lang="en-US" dirty="0"/>
              <a:t>Your brain works better in small bursts of activity</a:t>
            </a:r>
          </a:p>
          <a:p>
            <a:pPr lvl="1"/>
            <a:r>
              <a:rPr lang="en-US" dirty="0"/>
              <a:t>Ideas / solutions will come to mind while you’re doing other things</a:t>
            </a:r>
          </a:p>
          <a:p>
            <a:r>
              <a:rPr lang="en-US" dirty="0"/>
              <a:t>Plan for stumbling blocks</a:t>
            </a:r>
          </a:p>
          <a:p>
            <a:pPr lvl="1"/>
            <a:r>
              <a:rPr lang="en-US" dirty="0"/>
              <a:t>Assignment is harder than you expected</a:t>
            </a:r>
          </a:p>
          <a:p>
            <a:pPr lvl="1"/>
            <a:r>
              <a:rPr lang="en-US" dirty="0"/>
              <a:t>Code doesn’t work</a:t>
            </a:r>
          </a:p>
          <a:p>
            <a:pPr lvl="1"/>
            <a:r>
              <a:rPr lang="en-US" dirty="0"/>
              <a:t>Bugs hard to track down</a:t>
            </a:r>
          </a:p>
          <a:p>
            <a:pPr lvl="1"/>
            <a:r>
              <a:rPr lang="en-US" dirty="0"/>
              <a:t>Life gets in the way</a:t>
            </a:r>
          </a:p>
          <a:p>
            <a:pPr lvl="2"/>
            <a:r>
              <a:rPr lang="en-US" dirty="0"/>
              <a:t>Minor health issues</a:t>
            </a:r>
          </a:p>
          <a:p>
            <a:pPr lvl="2"/>
            <a:r>
              <a:rPr lang="en-US" dirty="0"/>
              <a:t>Unanticipated events</a:t>
            </a:r>
          </a:p>
          <a:p>
            <a:pPr lvl="1"/>
            <a:endParaRPr lang="en-US" dirty="0"/>
          </a:p>
          <a:p>
            <a:pPr lvl="1"/>
            <a:endParaRPr lang="en-US" dirty="0"/>
          </a:p>
        </p:txBody>
      </p:sp>
    </p:spTree>
    <p:extLst>
      <p:ext uri="{BB962C8B-B14F-4D97-AF65-F5344CB8AC3E}">
        <p14:creationId xmlns:p14="http://schemas.microsoft.com/office/powerpoint/2010/main" val="206559687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Logistics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58846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0722" name="Rectangle 2"/>
          <p:cNvSpPr>
            <a:spLocks/>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15-213/18-213, 15-513, and 18-613</a:t>
            </a:r>
          </a:p>
        </p:txBody>
      </p:sp>
      <p:sp>
        <p:nvSpPr>
          <p:cNvPr id="11" name="Rectangle 4"/>
          <p:cNvSpPr txBox="1">
            <a:spLocks noChangeArrowheads="1"/>
          </p:cNvSpPr>
          <p:nvPr/>
        </p:nvSpPr>
        <p:spPr bwMode="auto">
          <a:xfrm>
            <a:off x="387350" y="9271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15-213/18-213</a:t>
            </a:r>
          </a:p>
          <a:p>
            <a:pPr lvl="1"/>
            <a:r>
              <a:rPr lang="en-US" sz="1800" dirty="0"/>
              <a:t>Undergraduates</a:t>
            </a:r>
          </a:p>
          <a:p>
            <a:pPr lvl="1"/>
            <a:r>
              <a:rPr lang="en-US" sz="1800" dirty="0"/>
              <a:t>Lectures on Zoom, link on Canvas syllabus page </a:t>
            </a:r>
          </a:p>
          <a:p>
            <a:r>
              <a:rPr lang="en-US" sz="2000" dirty="0"/>
              <a:t>15-513</a:t>
            </a:r>
          </a:p>
          <a:p>
            <a:pPr lvl="1"/>
            <a:r>
              <a:rPr lang="en-US" sz="1800" dirty="0"/>
              <a:t>CS Masters and other Masters students</a:t>
            </a:r>
          </a:p>
          <a:p>
            <a:pPr lvl="1"/>
            <a:r>
              <a:rPr lang="en-US" sz="1800" dirty="0"/>
              <a:t>Watch recorded lectures (no in-class quizzes) or join in on Zoom</a:t>
            </a:r>
          </a:p>
          <a:p>
            <a:r>
              <a:rPr lang="en-US" sz="2000" dirty="0"/>
              <a:t>18-613</a:t>
            </a:r>
          </a:p>
          <a:p>
            <a:pPr lvl="1"/>
            <a:r>
              <a:rPr lang="en-US" sz="1800" dirty="0"/>
              <a:t>ECE Masters Students</a:t>
            </a:r>
          </a:p>
          <a:p>
            <a:pPr lvl="1"/>
            <a:r>
              <a:rPr lang="en-US" sz="1800" dirty="0"/>
              <a:t>Lectures on Zoom, link on Canvas syllabus page </a:t>
            </a:r>
          </a:p>
          <a:p>
            <a:r>
              <a:rPr lang="en-US" sz="2000" dirty="0"/>
              <a:t>Alternate time for in-class quizzes (if you’re in an awkward </a:t>
            </a:r>
            <a:r>
              <a:rPr lang="en-US" sz="2000" dirty="0" err="1"/>
              <a:t>timezone</a:t>
            </a:r>
            <a:r>
              <a:rPr lang="en-US" sz="2000" dirty="0"/>
              <a:t>)</a:t>
            </a:r>
          </a:p>
          <a:p>
            <a:pPr lvl="1"/>
            <a:r>
              <a:rPr lang="en-US" sz="1800" dirty="0"/>
              <a:t>Canvas quizzes will be reopened 1:00-1:30 am ET (approx. 12 hours after lecture)</a:t>
            </a:r>
          </a:p>
          <a:p>
            <a:pPr lvl="1"/>
            <a:endParaRPr lang="en-US" sz="400" dirty="0"/>
          </a:p>
          <a:p>
            <a:r>
              <a:rPr lang="en-US" dirty="0"/>
              <a:t>Everything else is the same for all the courses</a:t>
            </a:r>
          </a:p>
          <a:p>
            <a:pPr lvl="1"/>
            <a:endParaRPr lang="en-US" sz="1800" dirty="0"/>
          </a:p>
        </p:txBody>
      </p:sp>
    </p:spTree>
    <p:extLst>
      <p:ext uri="{BB962C8B-B14F-4D97-AF65-F5344CB8AC3E}">
        <p14:creationId xmlns:p14="http://schemas.microsoft.com/office/powerpoint/2010/main" val="20012165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p:txBody>
          <a:bodyPr/>
          <a:lstStyle/>
          <a:p>
            <a:r>
              <a:rPr lang="en-US" dirty="0"/>
              <a:t>Textbooks</a:t>
            </a:r>
          </a:p>
        </p:txBody>
      </p:sp>
      <p:sp>
        <p:nvSpPr>
          <p:cNvPr id="31748" name="Rectangle 4"/>
          <p:cNvSpPr>
            <a:spLocks noGrp="1" noChangeArrowheads="1"/>
          </p:cNvSpPr>
          <p:nvPr>
            <p:ph type="body" idx="1"/>
          </p:nvPr>
        </p:nvSpPr>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t>http://</a:t>
            </a:r>
            <a:r>
              <a:rPr lang="en-US" dirty="0" err="1"/>
              <a:t>csapp.cs.cmu.edu</a:t>
            </a:r>
            <a:endParaRPr lang="en-US" dirty="0"/>
          </a:p>
          <a:p>
            <a:pPr lvl="1"/>
            <a:r>
              <a:rPr lang="en-US" dirty="0"/>
              <a:t>This book really matters for the course!</a:t>
            </a:r>
          </a:p>
          <a:p>
            <a:pPr lvl="2"/>
            <a:r>
              <a:rPr lang="en-US" dirty="0"/>
              <a:t>How to solve labs</a:t>
            </a:r>
          </a:p>
          <a:p>
            <a:pPr lvl="2"/>
            <a:r>
              <a:rPr lang="en-US" dirty="0"/>
              <a:t>Practice problems typical of exam problems</a:t>
            </a:r>
          </a:p>
          <a:p>
            <a:pPr lvl="1"/>
            <a:r>
              <a:rPr lang="en-US" dirty="0"/>
              <a:t>Electronic editions available (</a:t>
            </a:r>
            <a:r>
              <a:rPr lang="en-US" i="1" dirty="0"/>
              <a:t>Don’t get paperback version</a:t>
            </a:r>
            <a:r>
              <a:rPr lang="en-US" dirty="0"/>
              <a:t>!)</a:t>
            </a:r>
          </a:p>
          <a:p>
            <a:pPr lvl="1"/>
            <a:r>
              <a:rPr lang="en-US" dirty="0"/>
              <a:t>On reserve in Sorrells Library</a:t>
            </a:r>
          </a:p>
          <a:p>
            <a:r>
              <a:rPr lang="en-US" dirty="0"/>
              <a:t>Brian Kernighan and Dennis Ritchie, </a:t>
            </a:r>
          </a:p>
          <a:p>
            <a:pPr lvl="1"/>
            <a:r>
              <a:rPr lang="en-US" i="1" dirty="0"/>
              <a:t>The C Programming Language</a:t>
            </a:r>
            <a:r>
              <a:rPr lang="en-US" dirty="0"/>
              <a:t>, Second Edition, Prentice Hall, 1988</a:t>
            </a:r>
          </a:p>
          <a:p>
            <a:pPr lvl="1"/>
            <a:r>
              <a:rPr lang="en-US" dirty="0"/>
              <a:t>Still the best book about C, from the originators</a:t>
            </a:r>
          </a:p>
          <a:p>
            <a:pPr lvl="1"/>
            <a:r>
              <a:rPr lang="en-US" dirty="0"/>
              <a:t>Even though it does not cover more recent extensions of C</a:t>
            </a:r>
          </a:p>
          <a:p>
            <a:pPr lvl="1"/>
            <a:r>
              <a:rPr lang="en-US" dirty="0"/>
              <a:t>On reserve in Sorrells Library</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1000" y="1143000"/>
            <a:ext cx="8458200" cy="5435600"/>
          </a:xfrm>
          <a:ln/>
        </p:spPr>
        <p:txBody>
          <a:bodyPr/>
          <a:lstStyle/>
          <a:p>
            <a:r>
              <a:rPr lang="en-US" dirty="0"/>
              <a:t>Lectures </a:t>
            </a:r>
          </a:p>
          <a:p>
            <a:pPr marL="552450" lvl="1"/>
            <a:r>
              <a:rPr lang="en-US" dirty="0"/>
              <a:t>Higher level concepts</a:t>
            </a:r>
          </a:p>
          <a:p>
            <a:pPr marL="552450" lvl="1"/>
            <a:r>
              <a:rPr lang="en-US" dirty="0"/>
              <a:t>In-class quizzes (except 15-513) could tilt you to a higher grade if borderline</a:t>
            </a:r>
          </a:p>
          <a:p>
            <a:r>
              <a:rPr lang="en-US" dirty="0"/>
              <a:t>Labs (8)</a:t>
            </a:r>
          </a:p>
          <a:p>
            <a:pPr marL="552450" lvl="1"/>
            <a:r>
              <a:rPr lang="en-US" dirty="0"/>
              <a:t>1-2+ weeks each</a:t>
            </a:r>
          </a:p>
          <a:p>
            <a:pPr marL="552450" lvl="1"/>
            <a:r>
              <a:rPr lang="en-US" dirty="0"/>
              <a:t>Provide in-depth understanding of an aspect of systems</a:t>
            </a:r>
          </a:p>
          <a:p>
            <a:pPr marL="552450" lvl="1"/>
            <a:r>
              <a:rPr lang="en-US" dirty="0"/>
              <a:t>Programming and measurement</a:t>
            </a:r>
          </a:p>
          <a:p>
            <a:pPr marL="292100"/>
            <a:r>
              <a:rPr lang="en-US" dirty="0"/>
              <a:t>Written Assignments (best 10 of 12)</a:t>
            </a:r>
          </a:p>
          <a:p>
            <a:pPr marL="552450" lvl="1"/>
            <a:r>
              <a:rPr lang="en-US" dirty="0"/>
              <a:t>Reinforce concepts</a:t>
            </a:r>
          </a:p>
          <a:p>
            <a:pPr marL="552450" lvl="1"/>
            <a:r>
              <a:rPr lang="en-US" dirty="0"/>
              <a:t>You earn 1/3 of score by grading your peers’ work according to our rubric</a:t>
            </a:r>
          </a:p>
          <a:p>
            <a:pPr marL="552450" lvl="1"/>
            <a:r>
              <a:rPr lang="en-US" dirty="0"/>
              <a:t>Due Wednesdays at 11:59pm ET with peer grades due the next Wednesday</a:t>
            </a:r>
          </a:p>
          <a:p>
            <a:r>
              <a:rPr lang="en-US" dirty="0"/>
              <a:t>Midterm and Final Exams</a:t>
            </a:r>
            <a:endParaRPr lang="en-US" dirty="0">
              <a:solidFill>
                <a:srgbClr val="FF0000"/>
              </a:solidFill>
            </a:endParaRPr>
          </a:p>
          <a:p>
            <a:pPr marL="552450" lvl="1"/>
            <a:r>
              <a:rPr lang="en-US" dirty="0"/>
              <a:t>Test your understanding of concepts &amp; mathematical principles</a:t>
            </a:r>
          </a:p>
          <a:p>
            <a:pPr marL="552450" lvl="1"/>
            <a:r>
              <a:rPr lang="en-US" dirty="0"/>
              <a:t>Covers content from the whole semester</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D956-739D-45B2-BE5E-9EDE7269C995}"/>
              </a:ext>
            </a:extLst>
          </p:cNvPr>
          <p:cNvSpPr>
            <a:spLocks noGrp="1"/>
          </p:cNvSpPr>
          <p:nvPr>
            <p:ph type="title"/>
          </p:nvPr>
        </p:nvSpPr>
        <p:spPr/>
        <p:txBody>
          <a:bodyPr/>
          <a:lstStyle/>
          <a:p>
            <a:r>
              <a:rPr lang="en-US" dirty="0"/>
              <a:t>Small Groups</a:t>
            </a:r>
          </a:p>
        </p:txBody>
      </p:sp>
      <p:sp>
        <p:nvSpPr>
          <p:cNvPr id="3" name="Content Placeholder 2">
            <a:extLst>
              <a:ext uri="{FF2B5EF4-FFF2-40B4-BE49-F238E27FC236}">
                <a16:creationId xmlns:a16="http://schemas.microsoft.com/office/drawing/2014/main" id="{DE5FDF88-C17D-4B3E-B112-458012341DFC}"/>
              </a:ext>
            </a:extLst>
          </p:cNvPr>
          <p:cNvSpPr>
            <a:spLocks noGrp="1"/>
          </p:cNvSpPr>
          <p:nvPr>
            <p:ph idx="1"/>
          </p:nvPr>
        </p:nvSpPr>
        <p:spPr/>
        <p:txBody>
          <a:bodyPr/>
          <a:lstStyle/>
          <a:p>
            <a:r>
              <a:rPr lang="en-US" dirty="0"/>
              <a:t>Replaces recitation </a:t>
            </a:r>
          </a:p>
          <a:p>
            <a:pPr lvl="1"/>
            <a:r>
              <a:rPr lang="en-US" dirty="0"/>
              <a:t>And, offered to 15-513 students, too!</a:t>
            </a:r>
          </a:p>
          <a:p>
            <a:r>
              <a:rPr lang="en-US" dirty="0"/>
              <a:t>Begins next week</a:t>
            </a:r>
          </a:p>
          <a:p>
            <a:r>
              <a:rPr lang="en-US" dirty="0"/>
              <a:t>Goal: Descale the course, making it more personal and personally supportive</a:t>
            </a:r>
          </a:p>
          <a:p>
            <a:pPr lvl="1"/>
            <a:r>
              <a:rPr lang="en-US" dirty="0"/>
              <a:t>Also taming office hours, which could get crazy at times in the past. </a:t>
            </a:r>
          </a:p>
          <a:p>
            <a:r>
              <a:rPr lang="en-US" dirty="0"/>
              <a:t>Groups of 5 students + 1 TA facilitator</a:t>
            </a:r>
          </a:p>
          <a:p>
            <a:pPr lvl="1"/>
            <a:r>
              <a:rPr lang="en-US" dirty="0"/>
              <a:t>Meet for 1 hour each week (Mandatory)</a:t>
            </a:r>
          </a:p>
          <a:p>
            <a:pPr lvl="1"/>
            <a:r>
              <a:rPr lang="en-US" dirty="0"/>
              <a:t>Maintain a group chat (Slack, GroupMe, Hangouts, WeChat, whatever)</a:t>
            </a:r>
          </a:p>
          <a:p>
            <a:pPr lvl="1"/>
            <a:r>
              <a:rPr lang="en-US" dirty="0"/>
              <a:t>Try to develop a good social bond, like 5 friends going through class</a:t>
            </a:r>
          </a:p>
          <a:p>
            <a:pPr lvl="2"/>
            <a:r>
              <a:rPr lang="en-US" dirty="0"/>
              <a:t>And a TA who really knows you and how to support you</a:t>
            </a:r>
          </a:p>
          <a:p>
            <a:pPr lvl="1"/>
            <a:r>
              <a:rPr lang="en-US" dirty="0"/>
              <a:t>TAs have time reserved for helping their group members, hopefully reducing dependency upon global office hours</a:t>
            </a:r>
          </a:p>
        </p:txBody>
      </p:sp>
    </p:spTree>
    <p:extLst>
      <p:ext uri="{BB962C8B-B14F-4D97-AF65-F5344CB8AC3E}">
        <p14:creationId xmlns:p14="http://schemas.microsoft.com/office/powerpoint/2010/main" val="57384304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3795" name="Rectangle 3"/>
          <p:cNvSpPr>
            <a:spLocks noGrp="1" noChangeArrowheads="1"/>
          </p:cNvSpPr>
          <p:nvPr>
            <p:ph type="title"/>
          </p:nvPr>
        </p:nvSpPr>
        <p:spPr>
          <a:ln/>
        </p:spPr>
        <p:txBody>
          <a:bodyPr/>
          <a:lstStyle/>
          <a:p>
            <a:pPr marL="119063" indent="-119063"/>
            <a:r>
              <a:rPr lang="en-US" dirty="0"/>
              <a:t>Getting Help	</a:t>
            </a:r>
          </a:p>
        </p:txBody>
      </p:sp>
      <p:sp>
        <p:nvSpPr>
          <p:cNvPr id="33796" name="Rectangle 4"/>
          <p:cNvSpPr>
            <a:spLocks noGrp="1" noChangeArrowheads="1"/>
          </p:cNvSpPr>
          <p:nvPr>
            <p:ph type="body" idx="1"/>
          </p:nvPr>
        </p:nvSpPr>
        <p:spPr>
          <a:ln/>
        </p:spPr>
        <p:txBody>
          <a:bodyPr/>
          <a:lstStyle/>
          <a:p>
            <a:r>
              <a:rPr lang="en-US" dirty="0"/>
              <a:t>Class Web pages: </a:t>
            </a:r>
          </a:p>
          <a:p>
            <a:pPr lvl="2"/>
            <a:r>
              <a:rPr lang="en-US" b="1" dirty="0">
                <a:solidFill>
                  <a:srgbClr val="FF0000"/>
                </a:solidFill>
                <a:hlinkClick r:id="rId2"/>
              </a:rPr>
              <a:t>http://www.cs.cmu.edu/~213</a:t>
            </a:r>
            <a:endParaRPr lang="en-US" b="1" dirty="0">
              <a:solidFill>
                <a:srgbClr val="FF0000"/>
              </a:solidFill>
            </a:endParaRPr>
          </a:p>
          <a:p>
            <a:pPr marL="552450" lvl="1"/>
            <a:r>
              <a:rPr lang="en-US" dirty="0"/>
              <a:t>Complete schedule of lectures, exams, and assignments</a:t>
            </a:r>
          </a:p>
          <a:p>
            <a:pPr marL="552450" lvl="1"/>
            <a:r>
              <a:rPr lang="en-US" dirty="0"/>
              <a:t>Copies of lectures, assignments, exams, solutions</a:t>
            </a:r>
          </a:p>
          <a:p>
            <a:pPr marL="552450" lvl="1"/>
            <a:r>
              <a:rPr lang="en-US" dirty="0"/>
              <a:t>FAQ</a:t>
            </a:r>
          </a:p>
          <a:p>
            <a:r>
              <a:rPr lang="en-US" dirty="0"/>
              <a:t>Piazza</a:t>
            </a:r>
          </a:p>
          <a:p>
            <a:pPr lvl="1"/>
            <a:r>
              <a:rPr lang="en-US" dirty="0"/>
              <a:t>Best place for questions about assignments</a:t>
            </a:r>
          </a:p>
          <a:p>
            <a:pPr lvl="1"/>
            <a:r>
              <a:rPr lang="en-US" dirty="0"/>
              <a:t>We will fill the FAQ and Piazza with answers to common questions</a:t>
            </a:r>
          </a:p>
          <a:p>
            <a:pPr lvl="1"/>
            <a:r>
              <a:rPr lang="en-US" dirty="0"/>
              <a:t>Be careful about public posts: Remember the AIV policy</a:t>
            </a:r>
          </a:p>
          <a:p>
            <a:r>
              <a:rPr lang="en-US" dirty="0"/>
              <a:t>Canvas</a:t>
            </a:r>
          </a:p>
          <a:p>
            <a:pPr lvl="1"/>
            <a:r>
              <a:rPr lang="en-US" dirty="0"/>
              <a:t>Zoom links </a:t>
            </a:r>
          </a:p>
          <a:p>
            <a:pPr lvl="1"/>
            <a:r>
              <a:rPr lang="en-US" dirty="0"/>
              <a:t>In-class quizzes</a:t>
            </a:r>
          </a:p>
          <a:p>
            <a:pPr lvl="1"/>
            <a:r>
              <a:rPr lang="en-US" dirty="0"/>
              <a:t>Written assignments</a:t>
            </a:r>
          </a:p>
        </p:txBody>
      </p:sp>
    </p:spTree>
    <p:extLst>
      <p:ext uri="{BB962C8B-B14F-4D97-AF65-F5344CB8AC3E}">
        <p14:creationId xmlns:p14="http://schemas.microsoft.com/office/powerpoint/2010/main" val="37492732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6996113" y="228600"/>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0723" name="Rectangle 3"/>
          <p:cNvSpPr>
            <a:spLocks noGrp="1" noChangeArrowheads="1"/>
          </p:cNvSpPr>
          <p:nvPr>
            <p:ph type="title"/>
          </p:nvPr>
        </p:nvSpPr>
        <p:spPr>
          <a:xfrm>
            <a:off x="381000" y="254000"/>
            <a:ext cx="8382000" cy="647700"/>
          </a:xfrm>
          <a:ln/>
        </p:spPr>
        <p:txBody>
          <a:bodyPr/>
          <a:lstStyle/>
          <a:p>
            <a:pPr marL="119063" indent="-119063"/>
            <a:r>
              <a:rPr lang="en-US" dirty="0"/>
              <a:t>Introductions: Instructors</a:t>
            </a:r>
          </a:p>
        </p:txBody>
      </p:sp>
      <p:grpSp>
        <p:nvGrpSpPr>
          <p:cNvPr id="22" name="Group 21">
            <a:extLst>
              <a:ext uri="{FF2B5EF4-FFF2-40B4-BE49-F238E27FC236}">
                <a16:creationId xmlns:a16="http://schemas.microsoft.com/office/drawing/2014/main" id="{3395CCB7-099A-4C0E-9900-DD8FA885B809}"/>
              </a:ext>
            </a:extLst>
          </p:cNvPr>
          <p:cNvGrpSpPr/>
          <p:nvPr/>
        </p:nvGrpSpPr>
        <p:grpSpPr>
          <a:xfrm>
            <a:off x="304800" y="1905000"/>
            <a:ext cx="2435567" cy="2188761"/>
            <a:chOff x="2751505" y="984646"/>
            <a:chExt cx="2435567" cy="2188761"/>
          </a:xfrm>
        </p:grpSpPr>
        <p:sp>
          <p:nvSpPr>
            <p:cNvPr id="7" name="TextBox 10"/>
            <p:cNvSpPr txBox="1"/>
            <p:nvPr/>
          </p:nvSpPr>
          <p:spPr>
            <a:xfrm>
              <a:off x="2751505" y="984646"/>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2400" dirty="0">
                  <a:latin typeface="+mn-lt"/>
                </a:rPr>
                <a:t>Brian Railing</a:t>
              </a:r>
            </a:p>
          </p:txBody>
        </p:sp>
        <p:pic>
          <p:nvPicPr>
            <p:cNvPr id="6" name="Picture 2">
              <a:extLst>
                <a:ext uri="{FF2B5EF4-FFF2-40B4-BE49-F238E27FC236}">
                  <a16:creationId xmlns:a16="http://schemas.microsoft.com/office/drawing/2014/main" id="{DCCED5BE-2C82-4DD2-A2A5-35F3EBEA9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314" y="1480954"/>
              <a:ext cx="1660170" cy="1692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5" name="Group 4">
            <a:extLst>
              <a:ext uri="{FF2B5EF4-FFF2-40B4-BE49-F238E27FC236}">
                <a16:creationId xmlns:a16="http://schemas.microsoft.com/office/drawing/2014/main" id="{4C3B4C00-3AB7-4A18-A3B5-E95E53E45032}"/>
              </a:ext>
            </a:extLst>
          </p:cNvPr>
          <p:cNvGrpSpPr/>
          <p:nvPr/>
        </p:nvGrpSpPr>
        <p:grpSpPr>
          <a:xfrm>
            <a:off x="5981529" y="1935149"/>
            <a:ext cx="2435567" cy="2182414"/>
            <a:chOff x="2590800" y="3810000"/>
            <a:chExt cx="2435567" cy="2182414"/>
          </a:xfrm>
        </p:grpSpPr>
        <p:sp>
          <p:nvSpPr>
            <p:cNvPr id="31" name="TextBox 10">
              <a:extLst>
                <a:ext uri="{FF2B5EF4-FFF2-40B4-BE49-F238E27FC236}">
                  <a16:creationId xmlns:a16="http://schemas.microsoft.com/office/drawing/2014/main" id="{1DD6D7A9-DEE2-4A71-826D-B6F448EC46A0}"/>
                </a:ext>
              </a:extLst>
            </p:cNvPr>
            <p:cNvSpPr txBox="1"/>
            <p:nvPr/>
          </p:nvSpPr>
          <p:spPr>
            <a:xfrm>
              <a:off x="2590800" y="381000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2400" dirty="0">
                  <a:latin typeface="+mn-lt"/>
                </a:rPr>
                <a:t>Zack Weinberg</a:t>
              </a:r>
            </a:p>
          </p:txBody>
        </p:sp>
        <p:pic>
          <p:nvPicPr>
            <p:cNvPr id="33" name="Picture 2">
              <a:extLst>
                <a:ext uri="{FF2B5EF4-FFF2-40B4-BE49-F238E27FC236}">
                  <a16:creationId xmlns:a16="http://schemas.microsoft.com/office/drawing/2014/main" id="{C92C3273-BF7E-4190-AAD2-4C84D6FA0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354611"/>
              <a:ext cx="1637803" cy="163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5D6CD77-AD92-4575-AA19-72F5AAE0D02A}"/>
              </a:ext>
            </a:extLst>
          </p:cNvPr>
          <p:cNvGrpSpPr/>
          <p:nvPr/>
        </p:nvGrpSpPr>
        <p:grpSpPr>
          <a:xfrm>
            <a:off x="3276600" y="1979400"/>
            <a:ext cx="2435567" cy="2132720"/>
            <a:chOff x="6007230" y="4297680"/>
            <a:chExt cx="2435567" cy="2132720"/>
          </a:xfrm>
        </p:grpSpPr>
        <p:pic>
          <p:nvPicPr>
            <p:cNvPr id="1030" name="Picture 6">
              <a:extLst>
                <a:ext uri="{FF2B5EF4-FFF2-40B4-BE49-F238E27FC236}">
                  <a16:creationId xmlns:a16="http://schemas.microsoft.com/office/drawing/2014/main" id="{9CB85A60-57D6-4E88-9D58-CC52B6D3C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928" y="4770231"/>
              <a:ext cx="1660169" cy="166016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10">
              <a:extLst>
                <a:ext uri="{FF2B5EF4-FFF2-40B4-BE49-F238E27FC236}">
                  <a16:creationId xmlns:a16="http://schemas.microsoft.com/office/drawing/2014/main" id="{7B2468C4-CCA7-4422-AC1D-7559D30B0209}"/>
                </a:ext>
              </a:extLst>
            </p:cNvPr>
            <p:cNvSpPr txBox="1"/>
            <p:nvPr/>
          </p:nvSpPr>
          <p:spPr>
            <a:xfrm>
              <a:off x="6007230" y="4297680"/>
              <a:ext cx="2435567" cy="461665"/>
            </a:xfrm>
            <a:prstGeom prst="rect">
              <a:avLst/>
            </a:prstGeom>
            <a:noFill/>
          </p:spPr>
          <p:txBody>
            <a:bodyPr wrap="square" rtlCol="0">
              <a:spAutoFit/>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r>
                <a:rPr lang="en-US" sz="2400" dirty="0">
                  <a:latin typeface="+mn-lt"/>
                </a:rPr>
                <a:t>Greg Kesden</a:t>
              </a:r>
            </a:p>
          </p:txBody>
        </p:sp>
      </p:grpSp>
      <p:sp>
        <p:nvSpPr>
          <p:cNvPr id="40" name="TextBox 39">
            <a:extLst>
              <a:ext uri="{FF2B5EF4-FFF2-40B4-BE49-F238E27FC236}">
                <a16:creationId xmlns:a16="http://schemas.microsoft.com/office/drawing/2014/main" id="{30CF582E-55FF-4B8E-A31F-C8B639033CBF}"/>
              </a:ext>
            </a:extLst>
          </p:cNvPr>
          <p:cNvSpPr txBox="1"/>
          <p:nvPr/>
        </p:nvSpPr>
        <p:spPr>
          <a:xfrm>
            <a:off x="701609" y="4093762"/>
            <a:ext cx="1660170" cy="276999"/>
          </a:xfrm>
          <a:prstGeom prst="rect">
            <a:avLst/>
          </a:prstGeom>
          <a:noFill/>
        </p:spPr>
        <p:txBody>
          <a:bodyPr wrap="square">
            <a:spAutoFit/>
          </a:bodyPr>
          <a:lstStyle/>
          <a:p>
            <a:r>
              <a:rPr lang="en-US" sz="1200" dirty="0">
                <a:latin typeface="+mn-lt"/>
              </a:rPr>
              <a:t>15-513</a:t>
            </a:r>
          </a:p>
        </p:txBody>
      </p:sp>
      <p:sp>
        <p:nvSpPr>
          <p:cNvPr id="41" name="TextBox 40">
            <a:extLst>
              <a:ext uri="{FF2B5EF4-FFF2-40B4-BE49-F238E27FC236}">
                <a16:creationId xmlns:a16="http://schemas.microsoft.com/office/drawing/2014/main" id="{25DFFBBC-45E1-432F-91C5-239CE937E54A}"/>
              </a:ext>
            </a:extLst>
          </p:cNvPr>
          <p:cNvSpPr txBox="1"/>
          <p:nvPr/>
        </p:nvSpPr>
        <p:spPr>
          <a:xfrm>
            <a:off x="3570169" y="4169961"/>
            <a:ext cx="1660170" cy="276999"/>
          </a:xfrm>
          <a:prstGeom prst="rect">
            <a:avLst/>
          </a:prstGeom>
          <a:noFill/>
        </p:spPr>
        <p:txBody>
          <a:bodyPr wrap="square">
            <a:spAutoFit/>
          </a:bodyPr>
          <a:lstStyle/>
          <a:p>
            <a:r>
              <a:rPr lang="en-US" sz="1200" dirty="0">
                <a:latin typeface="+mn-lt"/>
              </a:rPr>
              <a:t>15-213/18-213/18-613</a:t>
            </a:r>
          </a:p>
        </p:txBody>
      </p:sp>
      <p:sp>
        <p:nvSpPr>
          <p:cNvPr id="42" name="TextBox 41">
            <a:extLst>
              <a:ext uri="{FF2B5EF4-FFF2-40B4-BE49-F238E27FC236}">
                <a16:creationId xmlns:a16="http://schemas.microsoft.com/office/drawing/2014/main" id="{A3F32533-A13A-4B91-8F38-179C7B67F176}"/>
              </a:ext>
            </a:extLst>
          </p:cNvPr>
          <p:cNvSpPr txBox="1"/>
          <p:nvPr/>
        </p:nvSpPr>
        <p:spPr>
          <a:xfrm>
            <a:off x="6400033" y="4112120"/>
            <a:ext cx="1660170" cy="276999"/>
          </a:xfrm>
          <a:prstGeom prst="rect">
            <a:avLst/>
          </a:prstGeom>
          <a:noFill/>
        </p:spPr>
        <p:txBody>
          <a:bodyPr wrap="square">
            <a:spAutoFit/>
          </a:bodyPr>
          <a:lstStyle/>
          <a:p>
            <a:r>
              <a:rPr lang="en-US" sz="1200" dirty="0">
                <a:latin typeface="+mn-lt"/>
              </a:rPr>
              <a:t>15-213/15-513/18-213</a:t>
            </a:r>
          </a:p>
        </p:txBody>
      </p:sp>
    </p:spTree>
    <p:extLst>
      <p:ext uri="{BB962C8B-B14F-4D97-AF65-F5344CB8AC3E}">
        <p14:creationId xmlns:p14="http://schemas.microsoft.com/office/powerpoint/2010/main" val="128290341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34819" name="Rectangle 3"/>
          <p:cNvSpPr>
            <a:spLocks noGrp="1" noChangeArrowheads="1"/>
          </p:cNvSpPr>
          <p:nvPr>
            <p:ph type="title"/>
          </p:nvPr>
        </p:nvSpPr>
        <p:spPr>
          <a:ln/>
        </p:spPr>
        <p:txBody>
          <a:bodyPr/>
          <a:lstStyle/>
          <a:p>
            <a:pPr marL="119063" indent="-119063"/>
            <a:r>
              <a:rPr lang="en-US" dirty="0"/>
              <a:t>Getting Help	</a:t>
            </a:r>
          </a:p>
        </p:txBody>
      </p:sp>
      <p:sp>
        <p:nvSpPr>
          <p:cNvPr id="34820" name="Rectangle 4"/>
          <p:cNvSpPr>
            <a:spLocks noGrp="1" noChangeArrowheads="1"/>
          </p:cNvSpPr>
          <p:nvPr>
            <p:ph type="body" idx="1"/>
          </p:nvPr>
        </p:nvSpPr>
        <p:spPr>
          <a:xfrm>
            <a:off x="381000" y="990600"/>
            <a:ext cx="8382000" cy="5435600"/>
          </a:xfrm>
          <a:ln/>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only to schedule appointments</a:t>
            </a:r>
          </a:p>
          <a:p>
            <a:pPr marL="838200" lvl="2"/>
            <a:r>
              <a:rPr lang="en-US" sz="1000" dirty="0"/>
              <a:t>(Kesden is the exception, and you can feel free to email or call, he is sometimes hard to reach otherwise)</a:t>
            </a:r>
          </a:p>
          <a:p>
            <a:pPr marL="552450" lvl="1"/>
            <a:endParaRPr lang="en-US" dirty="0"/>
          </a:p>
          <a:p>
            <a:pPr marL="292100"/>
            <a:r>
              <a:rPr lang="en-US" dirty="0"/>
              <a:t>Office hours (starting date TBA)</a:t>
            </a:r>
          </a:p>
          <a:p>
            <a:pPr marL="552450" lvl="1"/>
            <a:r>
              <a:rPr lang="en-US" dirty="0"/>
              <a:t>TAs: SMTWRF, tentatively 6:00–9:00pm (see course webpage for updates)</a:t>
            </a:r>
          </a:p>
          <a:p>
            <a:pPr marL="838200" lvl="2"/>
            <a:r>
              <a:rPr lang="en-US" dirty="0"/>
              <a:t>Use online queue </a:t>
            </a:r>
            <a:r>
              <a:rPr lang="en-US" dirty="0">
                <a:hlinkClick r:id="rId2"/>
              </a:rPr>
              <a:t>https://cmu.ohqueue.com</a:t>
            </a:r>
            <a:r>
              <a:rPr lang="en-US" dirty="0"/>
              <a:t> </a:t>
            </a:r>
          </a:p>
          <a:p>
            <a:pPr marL="838200" lvl="2"/>
            <a:r>
              <a:rPr lang="en-US" dirty="0"/>
              <a:t>You provide the zoom meeting link and TA comes to you</a:t>
            </a:r>
          </a:p>
          <a:p>
            <a:pPr marL="552450" lvl="1"/>
            <a:r>
              <a:rPr lang="en-US" dirty="0"/>
              <a:t>Instructors: See course home page</a:t>
            </a:r>
          </a:p>
          <a:p>
            <a:pPr marL="552450" lvl="1"/>
            <a:endParaRPr lang="en-US" dirty="0"/>
          </a:p>
          <a:p>
            <a:pPr marL="292100"/>
            <a:r>
              <a:rPr lang="en-US" dirty="0"/>
              <a:t>Walk-in Tutoring</a:t>
            </a:r>
          </a:p>
          <a:p>
            <a:pPr marL="552450" lvl="1"/>
            <a:r>
              <a:rPr lang="en-US" dirty="0"/>
              <a:t>Details TBA.  Will put information on class webpage.</a:t>
            </a:r>
          </a:p>
          <a:p>
            <a:pPr marL="552450" lvl="1"/>
            <a:endParaRPr lang="en-US" dirty="0"/>
          </a:p>
          <a:p>
            <a:pPr marL="292100"/>
            <a:r>
              <a:rPr lang="en-US" dirty="0"/>
              <a:t>1:1 Appointments</a:t>
            </a:r>
          </a:p>
          <a:p>
            <a:pPr marL="552450" lvl="1"/>
            <a:r>
              <a:rPr lang="en-US" dirty="0"/>
              <a:t>You can schedule 1:1 appointments with any of the teaching staff</a:t>
            </a:r>
          </a:p>
          <a:p>
            <a:pPr marL="552450" lvl="1">
              <a:buNone/>
            </a:pPr>
            <a:endParaRPr lang="en-US" dirty="0"/>
          </a:p>
          <a:p>
            <a:pPr marL="292100"/>
            <a:endParaRPr lang="en-US" dirty="0"/>
          </a:p>
        </p:txBody>
      </p:sp>
    </p:spTree>
    <p:extLst>
      <p:ext uri="{BB962C8B-B14F-4D97-AF65-F5344CB8AC3E}">
        <p14:creationId xmlns:p14="http://schemas.microsoft.com/office/powerpoint/2010/main" val="33667049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Lab</a:t>
            </a:r>
          </a:p>
        </p:txBody>
      </p:sp>
      <p:sp>
        <p:nvSpPr>
          <p:cNvPr id="36868" name="Rectangle 4"/>
          <p:cNvSpPr>
            <a:spLocks noGrp="1" noChangeArrowheads="1"/>
          </p:cNvSpPr>
          <p:nvPr>
            <p:ph type="body" idx="1"/>
          </p:nvPr>
        </p:nvSpPr>
        <p:spPr>
          <a:xfrm>
            <a:off x="381000" y="1397000"/>
            <a:ext cx="8382000" cy="4927600"/>
          </a:xfrm>
          <a:ln/>
        </p:spPr>
        <p:txBody>
          <a:bodyPr/>
          <a:lstStyle/>
          <a:p>
            <a:r>
              <a:rPr lang="en-US" dirty="0"/>
              <a:t>Work groups</a:t>
            </a:r>
          </a:p>
          <a:p>
            <a:pPr marL="552450" lvl="1"/>
            <a:r>
              <a:rPr lang="en-US" dirty="0"/>
              <a:t>You must work alone on all lab assignments</a:t>
            </a:r>
          </a:p>
          <a:p>
            <a:pPr marL="552450" lvl="1"/>
            <a:endParaRPr lang="en-US" dirty="0"/>
          </a:p>
          <a:p>
            <a:pPr marL="317500" lvl="1" indent="0">
              <a:buNone/>
            </a:pPr>
            <a:endParaRPr lang="en-US" dirty="0"/>
          </a:p>
          <a:p>
            <a:r>
              <a:rPr lang="en-US" dirty="0" err="1"/>
              <a:t>Handins</a:t>
            </a:r>
            <a:endParaRPr lang="en-US" dirty="0"/>
          </a:p>
          <a:p>
            <a:pPr marL="552450" lvl="1"/>
            <a:r>
              <a:rPr lang="en-US" dirty="0"/>
              <a:t>Labs due at 11:59pm ET</a:t>
            </a:r>
          </a:p>
          <a:p>
            <a:pPr marL="552450" lvl="1"/>
            <a:r>
              <a:rPr lang="en-US" dirty="0"/>
              <a:t>Electronic handins using </a:t>
            </a:r>
            <a:r>
              <a:rPr lang="en-US" b="1" dirty="0" err="1">
                <a:solidFill>
                  <a:srgbClr val="FF0000"/>
                </a:solidFill>
              </a:rPr>
              <a:t>Autolab</a:t>
            </a:r>
            <a:r>
              <a:rPr lang="en-US" dirty="0"/>
              <a:t> (no exceptions!)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ln/>
        </p:spPr>
        <p:txBody>
          <a:bodyPr/>
          <a:lstStyle/>
          <a:p>
            <a:pPr marL="119063" indent="-119063"/>
            <a:r>
              <a:rPr lang="en-US" dirty="0"/>
              <a:t>Facilities</a:t>
            </a:r>
          </a:p>
        </p:txBody>
      </p:sp>
      <p:sp>
        <p:nvSpPr>
          <p:cNvPr id="37892" name="Rectangle 4"/>
          <p:cNvSpPr>
            <a:spLocks noGrp="1" noChangeArrowheads="1"/>
          </p:cNvSpPr>
          <p:nvPr>
            <p:ph type="body" idx="1"/>
          </p:nvPr>
        </p:nvSpPr>
        <p:spPr>
          <a:xfrm>
            <a:off x="381000" y="1397000"/>
            <a:ext cx="7924800" cy="5435600"/>
          </a:xfrm>
          <a:ln/>
        </p:spPr>
        <p:txBody>
          <a:bodyPr/>
          <a:lstStyle/>
          <a:p>
            <a:r>
              <a:rPr lang="en-US" dirty="0"/>
              <a:t>Labs will use the Intel Computer Systems Cluster</a:t>
            </a:r>
          </a:p>
          <a:p>
            <a:pPr lvl="1"/>
            <a:r>
              <a:rPr lang="en-US" dirty="0"/>
              <a:t>The “shark machines”</a:t>
            </a:r>
          </a:p>
          <a:p>
            <a:pPr lvl="1"/>
            <a:r>
              <a:rPr lang="en-US" dirty="0" err="1">
                <a:latin typeface="Courier New"/>
                <a:cs typeface="Courier New"/>
              </a:rPr>
              <a:t>linux</a:t>
            </a:r>
            <a:r>
              <a:rPr lang="en-US" dirty="0">
                <a:latin typeface="Courier New"/>
                <a:cs typeface="Courier New"/>
              </a:rPr>
              <a:t>&gt; </a:t>
            </a:r>
            <a:r>
              <a:rPr lang="en-US" dirty="0" err="1">
                <a:latin typeface="Courier New"/>
                <a:cs typeface="Courier New"/>
              </a:rPr>
              <a:t>ssh</a:t>
            </a:r>
            <a:r>
              <a:rPr lang="en-US" dirty="0">
                <a:latin typeface="Courier New"/>
                <a:cs typeface="Courier New"/>
              </a:rPr>
              <a:t> </a:t>
            </a:r>
            <a:r>
              <a:rPr lang="en-US" dirty="0" err="1">
                <a:latin typeface="Courier New"/>
                <a:cs typeface="Courier New"/>
              </a:rPr>
              <a:t>shark.ics.cs.cmu.edu</a:t>
            </a:r>
            <a:endParaRPr lang="en-US" dirty="0">
              <a:latin typeface="Courier New"/>
              <a:cs typeface="Courier New"/>
            </a:endParaRPr>
          </a:p>
          <a:p>
            <a:pPr lvl="1">
              <a:buNone/>
            </a:pPr>
            <a:endParaRPr lang="en-US" dirty="0">
              <a:latin typeface="Courier New"/>
              <a:cs typeface="Courier New"/>
            </a:endParaRPr>
          </a:p>
          <a:p>
            <a:pPr marL="552450" lvl="1"/>
            <a:r>
              <a:rPr lang="en-US" dirty="0"/>
              <a:t>21 servers donated by Intel for 213/513/613</a:t>
            </a:r>
          </a:p>
          <a:p>
            <a:pPr marL="838200" lvl="2"/>
            <a:r>
              <a:rPr lang="en-US" dirty="0"/>
              <a:t>10 student machines (for student logins)</a:t>
            </a:r>
          </a:p>
          <a:p>
            <a:pPr marL="838200" lvl="2"/>
            <a:r>
              <a:rPr lang="en-US" dirty="0"/>
              <a:t>1 head node (for instructor logins)</a:t>
            </a:r>
          </a:p>
          <a:p>
            <a:pPr marL="838200" lvl="2"/>
            <a:r>
              <a:rPr lang="en-US" dirty="0"/>
              <a:t>10 grading machines (for </a:t>
            </a:r>
            <a:r>
              <a:rPr lang="en-US" dirty="0" err="1"/>
              <a:t>autograding</a:t>
            </a:r>
            <a:r>
              <a:rPr lang="en-US" dirty="0"/>
              <a:t>)</a:t>
            </a:r>
          </a:p>
          <a:p>
            <a:pPr marL="552450" lvl="1"/>
            <a:r>
              <a:rPr lang="en-US" dirty="0"/>
              <a:t>Each server: Intel Core i7: 8 Nehalem cores, 32 GB DRAM, RHEL 6.1</a:t>
            </a:r>
          </a:p>
          <a:p>
            <a:pPr marL="552450" lvl="1"/>
            <a:r>
              <a:rPr lang="en-US" dirty="0"/>
              <a:t>Rack-mounted in Gates machine room</a:t>
            </a:r>
          </a:p>
          <a:p>
            <a:pPr marL="552450" lvl="1"/>
            <a:r>
              <a:rPr lang="en-US" dirty="0"/>
              <a:t>Login using your Andrew ID and password</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title"/>
          </p:nvPr>
        </p:nvSpPr>
        <p:spPr>
          <a:ln/>
        </p:spPr>
        <p:txBody>
          <a:bodyPr/>
          <a:lstStyle/>
          <a:p>
            <a:pPr marL="119063" indent="-119063"/>
            <a:r>
              <a:rPr lang="en-US" dirty="0"/>
              <a:t>Timeliness</a:t>
            </a:r>
          </a:p>
        </p:txBody>
      </p:sp>
      <p:sp>
        <p:nvSpPr>
          <p:cNvPr id="38916" name="Rectangle 4"/>
          <p:cNvSpPr>
            <a:spLocks noGrp="1" noChangeArrowheads="1"/>
          </p:cNvSpPr>
          <p:nvPr>
            <p:ph type="body" idx="1"/>
          </p:nvPr>
        </p:nvSpPr>
        <p:spPr>
          <a:xfrm>
            <a:off x="381000" y="1143000"/>
            <a:ext cx="8382000" cy="5435600"/>
          </a:xfrm>
          <a:ln/>
        </p:spPr>
        <p:txBody>
          <a:bodyPr/>
          <a:lstStyle/>
          <a:p>
            <a:r>
              <a:rPr lang="en-US" dirty="0"/>
              <a:t>Grace days</a:t>
            </a:r>
          </a:p>
          <a:p>
            <a:pPr marL="552450" lvl="1"/>
            <a:r>
              <a:rPr lang="en-US" b="1" dirty="0">
                <a:solidFill>
                  <a:srgbClr val="FF0000"/>
                </a:solidFill>
                <a:latin typeface="Calibri Bold" charset="0"/>
                <a:ea typeface="Calibri Bold" charset="0"/>
                <a:cs typeface="Calibri Bold" charset="0"/>
                <a:sym typeface="Calibri Bold" charset="0"/>
              </a:rPr>
              <a:t>5 grace days </a:t>
            </a:r>
            <a:r>
              <a:rPr lang="en-US" dirty="0">
                <a:latin typeface="Calibri Bold" charset="0"/>
                <a:ea typeface="Calibri Bold" charset="0"/>
                <a:cs typeface="Calibri Bold" charset="0"/>
                <a:sym typeface="Calibri Bold" charset="0"/>
              </a:rPr>
              <a:t>for the semester</a:t>
            </a:r>
          </a:p>
          <a:p>
            <a:pPr marL="552450" lvl="1"/>
            <a:r>
              <a:rPr lang="en-US" dirty="0">
                <a:latin typeface="Calibri Bold" charset="0"/>
                <a:ea typeface="Calibri Bold" charset="0"/>
                <a:cs typeface="Calibri Bold" charset="0"/>
                <a:sym typeface="Calibri Bold" charset="0"/>
              </a:rPr>
              <a:t>Limit of</a:t>
            </a:r>
            <a:r>
              <a:rPr lang="en-US" b="1" dirty="0">
                <a:solidFill>
                  <a:srgbClr val="FF0000"/>
                </a:solidFill>
                <a:latin typeface="Calibri Bold" charset="0"/>
                <a:ea typeface="Calibri Bold" charset="0"/>
                <a:cs typeface="Calibri Bold" charset="0"/>
                <a:sym typeface="Calibri Bold" charset="0"/>
              </a:rPr>
              <a:t> 0, 1, or 2 grace days </a:t>
            </a:r>
            <a:r>
              <a:rPr lang="en-US" dirty="0">
                <a:latin typeface="Calibri Bold" charset="0"/>
                <a:ea typeface="Calibri Bold" charset="0"/>
                <a:cs typeface="Calibri Bold" charset="0"/>
                <a:sym typeface="Calibri Bold" charset="0"/>
              </a:rPr>
              <a:t>per lab used </a:t>
            </a:r>
            <a:r>
              <a:rPr lang="en-US" b="1" dirty="0">
                <a:solidFill>
                  <a:srgbClr val="FF0000"/>
                </a:solidFill>
                <a:latin typeface="Calibri Bold" charset="0"/>
                <a:ea typeface="Calibri Bold" charset="0"/>
                <a:cs typeface="Calibri Bold" charset="0"/>
                <a:sym typeface="Calibri Bold" charset="0"/>
              </a:rPr>
              <a:t>automatically</a:t>
            </a:r>
            <a:endParaRPr lang="en-US" b="1" dirty="0">
              <a:latin typeface="Calibri Bold" charset="0"/>
              <a:ea typeface="ヒラギノ角ゴ ProN W6" charset="-128"/>
              <a:cs typeface="ヒラギノ角ゴ ProN W6" charset="-128"/>
              <a:sym typeface="Calibri Bold" charset="0"/>
            </a:endParaRPr>
          </a:p>
          <a:p>
            <a:pPr marL="552450" lvl="1"/>
            <a:r>
              <a:rPr lang="en-US" dirty="0"/>
              <a:t>Covers scheduling crunch, out-of-town trips, illnesses, minor setbacks</a:t>
            </a:r>
          </a:p>
          <a:p>
            <a:r>
              <a:rPr lang="en-US" dirty="0"/>
              <a:t>Lateness penalties</a:t>
            </a:r>
          </a:p>
          <a:p>
            <a:pPr marL="552450" lvl="1"/>
            <a:r>
              <a:rPr lang="en-US" dirty="0"/>
              <a:t>Once grace </a:t>
            </a:r>
            <a:r>
              <a:rPr lang="en-US" dirty="0" err="1"/>
              <a:t>day(s</a:t>
            </a:r>
            <a:r>
              <a:rPr lang="en-US" dirty="0"/>
              <a:t>) used up, get penalized </a:t>
            </a:r>
            <a:r>
              <a:rPr lang="en-US" b="1" dirty="0">
                <a:solidFill>
                  <a:srgbClr val="FF0000"/>
                </a:solidFill>
              </a:rPr>
              <a:t>15% per day</a:t>
            </a:r>
          </a:p>
          <a:p>
            <a:pPr marL="552450" lvl="1"/>
            <a:r>
              <a:rPr lang="en-US" dirty="0"/>
              <a:t>No </a:t>
            </a:r>
            <a:r>
              <a:rPr lang="en-US" dirty="0" err="1"/>
              <a:t>handins</a:t>
            </a:r>
            <a:r>
              <a:rPr lang="en-US" dirty="0"/>
              <a:t> later than </a:t>
            </a:r>
            <a:r>
              <a:rPr lang="en-US" b="1" dirty="0">
                <a:solidFill>
                  <a:srgbClr val="FF0000"/>
                </a:solidFill>
              </a:rPr>
              <a:t>3 days after due date</a:t>
            </a:r>
          </a:p>
          <a:p>
            <a:r>
              <a:rPr lang="en-US" dirty="0"/>
              <a:t>Catastrophic events</a:t>
            </a:r>
          </a:p>
          <a:p>
            <a:pPr marL="552450" lvl="1"/>
            <a:r>
              <a:rPr lang="en-US" dirty="0"/>
              <a:t>Major illness, death in family, …</a:t>
            </a:r>
          </a:p>
          <a:p>
            <a:pPr marL="552450" lvl="1"/>
            <a:r>
              <a:rPr lang="en-US" dirty="0"/>
              <a:t>Formulate a plan (with your academic advisor) to get back on track</a:t>
            </a:r>
          </a:p>
          <a:p>
            <a:r>
              <a:rPr lang="en-US" dirty="0"/>
              <a:t>Advice</a:t>
            </a:r>
          </a:p>
          <a:p>
            <a:pPr marL="552450" lvl="1"/>
            <a:r>
              <a:rPr lang="en-US" dirty="0"/>
              <a:t>Once you start running late, it’s really hard to catch up</a:t>
            </a:r>
          </a:p>
          <a:p>
            <a:pPr marL="552450" lvl="1"/>
            <a:r>
              <a:rPr lang="en-US" dirty="0"/>
              <a:t>Try to save your grace days until the last few labs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ln/>
        </p:spPr>
        <p:txBody>
          <a:bodyPr/>
          <a:lstStyle/>
          <a:p>
            <a:pPr marL="119063" indent="-119063"/>
            <a:r>
              <a:rPr lang="en-US" dirty="0"/>
              <a:t>Policies: Grading</a:t>
            </a:r>
          </a:p>
        </p:txBody>
      </p:sp>
      <p:sp>
        <p:nvSpPr>
          <p:cNvPr id="41988" name="Rectangle 4"/>
          <p:cNvSpPr>
            <a:spLocks noGrp="1" noChangeArrowheads="1"/>
          </p:cNvSpPr>
          <p:nvPr>
            <p:ph type="body" idx="1"/>
          </p:nvPr>
        </p:nvSpPr>
        <p:spPr>
          <a:xfrm>
            <a:off x="381000" y="1143000"/>
            <a:ext cx="8382000" cy="5435600"/>
          </a:xfrm>
          <a:ln/>
        </p:spPr>
        <p:txBody>
          <a:bodyPr/>
          <a:lstStyle/>
          <a:p>
            <a:r>
              <a:rPr lang="en-US" dirty="0"/>
              <a:t>Midterm exam: (10%)</a:t>
            </a:r>
          </a:p>
          <a:p>
            <a:r>
              <a:rPr lang="en-US" dirty="0"/>
              <a:t>Final Exams (15%)</a:t>
            </a:r>
          </a:p>
          <a:p>
            <a:r>
              <a:rPr lang="en-US" dirty="0"/>
              <a:t>Group participation (5%)		</a:t>
            </a:r>
          </a:p>
          <a:p>
            <a:r>
              <a:rPr lang="en-US" dirty="0"/>
              <a:t>Labs (50%): weighted according to effort</a:t>
            </a:r>
          </a:p>
          <a:p>
            <a:endParaRPr lang="en-US" dirty="0"/>
          </a:p>
          <a:p>
            <a:r>
              <a:rPr lang="en-US" dirty="0"/>
              <a:t>Written Assignments (20%): drop lowest 2 out of 12</a:t>
            </a:r>
          </a:p>
          <a:p>
            <a:pPr lvl="1"/>
            <a:r>
              <a:rPr lang="en-US" dirty="0"/>
              <a:t>1/3 points for making a credible submission</a:t>
            </a:r>
          </a:p>
          <a:p>
            <a:pPr lvl="1"/>
            <a:r>
              <a:rPr lang="en-US" dirty="0"/>
              <a:t>1/3 points from average of the three scores assigned by the peer graders</a:t>
            </a:r>
          </a:p>
          <a:p>
            <a:pPr lvl="1"/>
            <a:r>
              <a:rPr lang="en-US" dirty="0"/>
              <a:t>1/3 points for completing the peer reviews with constructive feedback</a:t>
            </a:r>
          </a:p>
          <a:p>
            <a:pPr>
              <a:buNone/>
            </a:pPr>
            <a:endParaRPr lang="en-US" dirty="0"/>
          </a:p>
          <a:p>
            <a:r>
              <a:rPr lang="en-US" dirty="0"/>
              <a:t>Final grades based on a straight scale (90/80/70/60) with a small amount of curving possible</a:t>
            </a:r>
          </a:p>
          <a:p>
            <a:pPr lvl="1"/>
            <a:r>
              <a:rPr lang="en-US" dirty="0"/>
              <a:t>Only upward</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L0 (C programming Lab): Test/refresh your C programming abilities</a:t>
            </a:r>
          </a:p>
          <a:p>
            <a:pPr marL="552450" lvl="1"/>
            <a:r>
              <a:rPr lang="en-US" dirty="0"/>
              <a:t>L1 (</a:t>
            </a:r>
            <a:r>
              <a:rPr lang="en-US" dirty="0" err="1"/>
              <a:t>datalab</a:t>
            </a:r>
            <a:r>
              <a:rPr lang="en-US" dirty="0"/>
              <a:t>): Manipulating bits</a:t>
            </a:r>
          </a:p>
          <a:p>
            <a:pPr marL="552450" lvl="1"/>
            <a:r>
              <a:rPr lang="en-US" dirty="0"/>
              <a:t>L2 (</a:t>
            </a:r>
            <a:r>
              <a:rPr lang="en-US" dirty="0" err="1"/>
              <a:t>bomblab</a:t>
            </a:r>
            <a:r>
              <a:rPr lang="en-US" dirty="0"/>
              <a:t>): Defusing a binary bomb</a:t>
            </a:r>
          </a:p>
          <a:p>
            <a:pPr marL="552450" lvl="1"/>
            <a:r>
              <a:rPr lang="en-US" dirty="0"/>
              <a:t>L3 (</a:t>
            </a:r>
            <a:r>
              <a:rPr lang="en-US" dirty="0" err="1"/>
              <a:t>attacklab</a:t>
            </a:r>
            <a:r>
              <a:rPr lang="en-US" dirty="0"/>
              <a:t>): The basics of code injection attacks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p:nvPr>
        </p:nvSpPr>
        <p:spPr>
          <a:ln/>
        </p:spPr>
        <p:txBody>
          <a:bodyPr/>
          <a:lstStyle/>
          <a:p>
            <a:pPr marL="119063" indent="-119063"/>
            <a:r>
              <a:rPr lang="en-US"/>
              <a:t>The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cachelab</a:t>
            </a:r>
            <a:r>
              <a:rPr lang="en-US" dirty="0"/>
              <a:t>): Building a cache simulator and optimizing for locality.</a:t>
            </a:r>
          </a:p>
          <a:p>
            <a:pPr marL="838200" lvl="2"/>
            <a:r>
              <a:rPr lang="en-US" dirty="0"/>
              <a:t>Learn how to exploit locality in your programs. </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 dynamic storage allocation</a:t>
            </a:r>
          </a:p>
          <a:p>
            <a:pPr marL="552450" lvl="1"/>
            <a:r>
              <a:rPr lang="en-US" dirty="0"/>
              <a:t>Includes aspects of architecture and OS</a:t>
            </a:r>
          </a:p>
          <a:p>
            <a:endParaRPr lang="en-US" dirty="0"/>
          </a:p>
          <a:p>
            <a:r>
              <a:rPr lang="en-US" dirty="0"/>
              <a:t>Assignments</a:t>
            </a:r>
          </a:p>
          <a:p>
            <a:pPr marL="552450" lvl="1"/>
            <a:r>
              <a:rPr lang="en-US" dirty="0"/>
              <a:t>L5 (</a:t>
            </a:r>
            <a:r>
              <a:rPr lang="en-US" dirty="0" err="1"/>
              <a:t>malloclab</a:t>
            </a:r>
            <a:r>
              <a:rPr lang="en-US" dirty="0"/>
              <a:t>): Writing your own malloc package</a:t>
            </a:r>
          </a:p>
          <a:p>
            <a:pPr marL="838200" lvl="2"/>
            <a:r>
              <a:rPr lang="en-US" dirty="0"/>
              <a:t>Get a real feel for systems-level programming</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ln/>
        </p:spPr>
        <p:txBody>
          <a:bodyPr/>
          <a:lstStyle/>
          <a:p>
            <a:pPr marL="119063" indent="-119063"/>
            <a:r>
              <a:rPr lang="en-US"/>
              <a:t>Exceptional  Control Flow</a:t>
            </a:r>
          </a:p>
        </p:txBody>
      </p:sp>
      <p:sp>
        <p:nvSpPr>
          <p:cNvPr id="46084" name="Rectangle 4"/>
          <p:cNvSpPr>
            <a:spLocks noGrp="1" noChangeArrowheads="1"/>
          </p:cNvSpPr>
          <p:nvPr>
            <p:ph type="body" idx="1"/>
          </p:nvPr>
        </p:nvSpPr>
        <p:spPr>
          <a:xfrm>
            <a:off x="381000" y="1397000"/>
            <a:ext cx="7823200" cy="5435600"/>
          </a:xfrm>
          <a:ln/>
        </p:spPr>
        <p:txBody>
          <a:bodyPr/>
          <a:lstStyle/>
          <a:p>
            <a:r>
              <a:rPr lang="en-US" dirty="0"/>
              <a:t>Topics</a:t>
            </a:r>
          </a:p>
          <a:p>
            <a:pPr marL="552450" lvl="1"/>
            <a:r>
              <a:rPr lang="en-US" dirty="0"/>
              <a:t>Hardware exceptions, processes, process control, Unix signals, nonlocal jumps</a:t>
            </a:r>
          </a:p>
          <a:p>
            <a:pPr marL="552450" lvl="1"/>
            <a:r>
              <a:rPr lang="en-US" dirty="0"/>
              <a:t>Includes aspects of compilers, OS, and architecture</a:t>
            </a:r>
          </a:p>
          <a:p>
            <a:pPr marL="552450" lvl="1"/>
            <a:endParaRPr lang="en-US" dirty="0"/>
          </a:p>
          <a:p>
            <a:r>
              <a:rPr lang="en-US" dirty="0"/>
              <a:t>Assignments</a:t>
            </a:r>
          </a:p>
          <a:p>
            <a:pPr marL="552450" lvl="1"/>
            <a:r>
              <a:rPr lang="en-US" dirty="0"/>
              <a:t>L6 (</a:t>
            </a:r>
            <a:r>
              <a:rPr lang="en-US" dirty="0" err="1"/>
              <a:t>tshlab</a:t>
            </a:r>
            <a:r>
              <a:rPr lang="en-US" dirty="0"/>
              <a:t>): Writing your own Unix shell.</a:t>
            </a:r>
          </a:p>
          <a:p>
            <a:pPr marL="838200" lvl="2"/>
            <a:r>
              <a:rPr lang="en-US" dirty="0"/>
              <a:t>A first introduction to concurrency</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title"/>
          </p:nvPr>
        </p:nvSpPr>
        <p:spPr>
          <a:ln/>
        </p:spPr>
        <p:txBody>
          <a:bodyPr/>
          <a:lstStyle/>
          <a:p>
            <a:pPr marL="119063" indent="-119063"/>
            <a:r>
              <a:rPr lang="en-US"/>
              <a:t> Networking, and Concurrency</a:t>
            </a:r>
          </a:p>
        </p:txBody>
      </p:sp>
      <p:sp>
        <p:nvSpPr>
          <p:cNvPr id="48132" name="Rectangle 4"/>
          <p:cNvSpPr>
            <a:spLocks noGrp="1" noChangeArrowheads="1"/>
          </p:cNvSpPr>
          <p:nvPr>
            <p:ph type="body" idx="1"/>
          </p:nvPr>
        </p:nvSpPr>
        <p:spPr>
          <a:ln/>
        </p:spPr>
        <p:txBody>
          <a:bodyPr/>
          <a:lstStyle/>
          <a:p>
            <a:r>
              <a:rPr lang="en-US" dirty="0"/>
              <a:t>Topics</a:t>
            </a:r>
          </a:p>
          <a:p>
            <a:pPr marL="552450" lvl="1"/>
            <a:r>
              <a:rPr lang="en-US" dirty="0"/>
              <a:t>High level and low-level I/O, network programming</a:t>
            </a:r>
          </a:p>
          <a:p>
            <a:pPr marL="552450" lvl="1"/>
            <a:r>
              <a:rPr lang="en-US" dirty="0"/>
              <a:t>Internet services, Web servers</a:t>
            </a:r>
          </a:p>
          <a:p>
            <a:pPr marL="552450" lvl="1"/>
            <a:r>
              <a:rPr lang="en-US" dirty="0"/>
              <a:t>concurrency, concurrent server design, threads</a:t>
            </a:r>
          </a:p>
          <a:p>
            <a:pPr marL="552450" lvl="1"/>
            <a:r>
              <a:rPr lang="en-US" dirty="0"/>
              <a:t>I/O multiplexing with select</a:t>
            </a:r>
          </a:p>
          <a:p>
            <a:pPr marL="552450" lvl="1"/>
            <a:r>
              <a:rPr lang="en-US" dirty="0"/>
              <a:t>Includes aspects of networking, OS, and architecture</a:t>
            </a:r>
          </a:p>
          <a:p>
            <a:endParaRPr lang="en-US" dirty="0"/>
          </a:p>
          <a:p>
            <a:r>
              <a:rPr lang="en-US" dirty="0"/>
              <a:t>Assignments</a:t>
            </a:r>
          </a:p>
          <a:p>
            <a:pPr marL="552450" lvl="1"/>
            <a:r>
              <a:rPr lang="en-US" dirty="0"/>
              <a:t>L7 (</a:t>
            </a:r>
            <a:r>
              <a:rPr lang="en-US" dirty="0" err="1"/>
              <a:t>proxylab</a:t>
            </a:r>
            <a:r>
              <a:rPr lang="en-US" dirty="0"/>
              <a:t>): Writing your own Web proxy</a:t>
            </a:r>
          </a:p>
          <a:p>
            <a:pPr marL="838200" lvl="2"/>
            <a:r>
              <a:rPr lang="en-US" dirty="0"/>
              <a:t>Learn network programming and more about concurrency and synchronization.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7200" dirty="0"/>
              <a:t>The Big Picture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49420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endParaRPr lang="en-US" dirty="0"/>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on Autolab scoreboard for glory!</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1" noChangeArrowheads="1"/>
          </p:cNvSpPr>
          <p:nvPr>
            <p:ph type="body" idx="1"/>
          </p:nvPr>
        </p:nvSpPr>
        <p:spPr>
          <a:xfrm>
            <a:off x="381000" y="1270000"/>
            <a:ext cx="8382000" cy="5435600"/>
          </a:xfrm>
          <a:ln/>
        </p:spPr>
        <p:txBody>
          <a:bodyPr/>
          <a:lstStyle/>
          <a:p>
            <a:r>
              <a:rPr lang="en-US" dirty="0"/>
              <a:t>Labs are provided by the CMU </a:t>
            </a:r>
            <a:r>
              <a:rPr lang="en-US" dirty="0" err="1"/>
              <a:t>Autolab</a:t>
            </a:r>
            <a:r>
              <a:rPr lang="en-US" dirty="0"/>
              <a:t> system</a:t>
            </a:r>
          </a:p>
          <a:p>
            <a:pPr lvl="1"/>
            <a:r>
              <a:rPr lang="en-US" dirty="0"/>
              <a:t>Project page: </a:t>
            </a:r>
            <a:r>
              <a:rPr lang="en-US" dirty="0">
                <a:hlinkClick r:id="rId2"/>
              </a:rPr>
              <a:t>http://autolab.andrew.cmu.edu</a:t>
            </a:r>
            <a:r>
              <a:rPr lang="en-US" dirty="0"/>
              <a:t> </a:t>
            </a:r>
          </a:p>
          <a:p>
            <a:pPr lvl="1"/>
            <a:r>
              <a:rPr lang="en-US" dirty="0"/>
              <a:t>Developed by CMU faculty and students</a:t>
            </a:r>
          </a:p>
          <a:p>
            <a:pPr marL="552450" lvl="1"/>
            <a:r>
              <a:rPr lang="en-US" dirty="0"/>
              <a:t>Key ideas: Autograding and Scoreboards</a:t>
            </a:r>
          </a:p>
          <a:p>
            <a:pPr marL="838200" lvl="2"/>
            <a:r>
              <a:rPr lang="en-US" b="1" dirty="0">
                <a:solidFill>
                  <a:srgbClr val="FF0000"/>
                </a:solidFill>
              </a:rPr>
              <a:t>Autograding:</a:t>
            </a:r>
            <a:r>
              <a:rPr lang="en-US" dirty="0"/>
              <a:t> Providing you with instant feedback.</a:t>
            </a:r>
          </a:p>
          <a:p>
            <a:pPr marL="838200" lvl="2"/>
            <a:r>
              <a:rPr lang="en-US" b="1" dirty="0">
                <a:solidFill>
                  <a:srgbClr val="FF0000"/>
                </a:solidFill>
              </a:rPr>
              <a:t>Scoreboards:</a:t>
            </a:r>
            <a:r>
              <a:rPr lang="en-US" dirty="0"/>
              <a:t> Real-time, rank-ordered, and  anonymous summary.</a:t>
            </a:r>
          </a:p>
          <a:p>
            <a:pPr marL="552450" lvl="1"/>
            <a:r>
              <a:rPr lang="en-US" dirty="0"/>
              <a:t>Used by over 3,000  students each semester</a:t>
            </a:r>
          </a:p>
          <a:p>
            <a:r>
              <a:rPr lang="en-US" dirty="0"/>
              <a:t>With </a:t>
            </a:r>
            <a:r>
              <a:rPr lang="en-US" dirty="0" err="1"/>
              <a:t>Autolab</a:t>
            </a:r>
            <a:r>
              <a:rPr lang="en-US" dirty="0"/>
              <a:t> you can use your Web browser to:</a:t>
            </a:r>
          </a:p>
          <a:p>
            <a:pPr marL="552450" lvl="1"/>
            <a:r>
              <a:rPr lang="en-US" dirty="0"/>
              <a:t>Download the lab materials</a:t>
            </a:r>
          </a:p>
          <a:p>
            <a:pPr marL="552450" lvl="1"/>
            <a:r>
              <a:rPr lang="en-US" dirty="0"/>
              <a:t>Handin your code for autograding by the </a:t>
            </a:r>
            <a:r>
              <a:rPr lang="en-US" dirty="0" err="1"/>
              <a:t>Autolab</a:t>
            </a:r>
            <a:r>
              <a:rPr lang="en-US" dirty="0"/>
              <a:t> server</a:t>
            </a:r>
          </a:p>
          <a:p>
            <a:pPr marL="552450" lvl="1"/>
            <a:r>
              <a:rPr lang="en-US" dirty="0"/>
              <a:t>View the class scoreboard</a:t>
            </a:r>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p>
          <a:p>
            <a:pPr marL="552450" lvl="1"/>
            <a:r>
              <a:rPr lang="en-US" dirty="0"/>
              <a:t>View the TA annotations of your code for Style points.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1" noChangeArrowheads="1"/>
          </p:cNvSpPr>
          <p:nvPr>
            <p:ph type="body" idx="1"/>
          </p:nvPr>
        </p:nvSpPr>
        <p:spPr>
          <a:ln/>
        </p:spPr>
        <p:txBody>
          <a:bodyPr/>
          <a:lstStyle/>
          <a:p>
            <a:pPr marL="292100"/>
            <a:r>
              <a:rPr lang="en-US" dirty="0"/>
              <a:t>Students enrolled on Monday, February 1 have Autolab accounts</a:t>
            </a:r>
          </a:p>
          <a:p>
            <a:pPr marL="292100">
              <a:spcBef>
                <a:spcPts val="1800"/>
              </a:spcBef>
            </a:pPr>
            <a:r>
              <a:rPr lang="en-US" dirty="0"/>
              <a:t>You must be enrolled to get an account</a:t>
            </a:r>
          </a:p>
          <a:p>
            <a:pPr marL="552450" lvl="1"/>
            <a:r>
              <a:rPr lang="en-US" dirty="0" err="1"/>
              <a:t>Autolab</a:t>
            </a:r>
            <a:r>
              <a:rPr lang="en-US" dirty="0"/>
              <a:t> is not tied in to the Hub’s rosters</a:t>
            </a:r>
          </a:p>
          <a:p>
            <a:pPr marL="552450" lvl="1"/>
            <a:r>
              <a:rPr lang="en-US" dirty="0"/>
              <a:t>If you add in, sign up with Google form (check on Piazza)</a:t>
            </a:r>
          </a:p>
          <a:p>
            <a:pPr marL="552450" lvl="1"/>
            <a:r>
              <a:rPr lang="en-US" dirty="0"/>
              <a:t>We will update the autolab accounts once a day, so check back in 24 hours.</a:t>
            </a:r>
          </a:p>
          <a:p>
            <a:pPr marL="292100">
              <a:spcBef>
                <a:spcPts val="1800"/>
              </a:spcBef>
            </a:pPr>
            <a:r>
              <a:rPr lang="en-US" dirty="0"/>
              <a:t>For those who are waiting to add in, the first lab (C Programming Lab) is available on the Schedule page of the course Web site. </a:t>
            </a:r>
          </a:p>
        </p:txBody>
      </p:sp>
    </p:spTree>
    <p:extLst>
      <p:ext uri="{BB962C8B-B14F-4D97-AF65-F5344CB8AC3E}">
        <p14:creationId xmlns:p14="http://schemas.microsoft.com/office/powerpoint/2010/main" val="312327519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Bootcamps</a:t>
            </a:r>
          </a:p>
        </p:txBody>
      </p:sp>
      <p:sp>
        <p:nvSpPr>
          <p:cNvPr id="3" name="Content Placeholder 2"/>
          <p:cNvSpPr>
            <a:spLocks noGrp="1"/>
          </p:cNvSpPr>
          <p:nvPr>
            <p:ph idx="1"/>
          </p:nvPr>
        </p:nvSpPr>
        <p:spPr/>
        <p:txBody>
          <a:bodyPr/>
          <a:lstStyle/>
          <a:p>
            <a:r>
              <a:rPr lang="en-US" dirty="0"/>
              <a:t>Bootcamp #1</a:t>
            </a:r>
          </a:p>
          <a:p>
            <a:pPr lvl="1"/>
            <a:r>
              <a:rPr lang="en-US" b="0" i="0" dirty="0">
                <a:solidFill>
                  <a:srgbClr val="1D1C1D"/>
                </a:solidFill>
                <a:effectLst/>
                <a:latin typeface="Slack-Lato"/>
              </a:rPr>
              <a:t>Linux &amp; the Command Line</a:t>
            </a:r>
          </a:p>
          <a:p>
            <a:pPr lvl="1"/>
            <a:r>
              <a:rPr lang="en-US" b="0" i="0" dirty="0">
                <a:solidFill>
                  <a:srgbClr val="1D1C1D"/>
                </a:solidFill>
                <a:effectLst/>
                <a:latin typeface="Slack-Lato"/>
              </a:rPr>
              <a:t>Thursday, February 4 at 7:00-9:00pm</a:t>
            </a:r>
            <a:r>
              <a:rPr lang="en-US" dirty="0">
                <a:solidFill>
                  <a:srgbClr val="1D1C1D"/>
                </a:solidFill>
                <a:latin typeface="Slack-Lato"/>
              </a:rPr>
              <a:t> ET (may finish in 1.5 hours)</a:t>
            </a:r>
            <a:endParaRPr lang="en-US" dirty="0"/>
          </a:p>
          <a:p>
            <a:r>
              <a:rPr lang="en-US" dirty="0"/>
              <a:t>Bootcamp #2</a:t>
            </a:r>
          </a:p>
          <a:p>
            <a:pPr lvl="1"/>
            <a:r>
              <a:rPr lang="en-US" b="0" i="0" dirty="0">
                <a:solidFill>
                  <a:srgbClr val="1D1C1D"/>
                </a:solidFill>
                <a:effectLst/>
                <a:latin typeface="Slack-Lato"/>
              </a:rPr>
              <a:t>GCC &amp; Build Automation (</a:t>
            </a:r>
            <a:r>
              <a:rPr lang="en-US" b="0" i="0" dirty="0" err="1">
                <a:solidFill>
                  <a:srgbClr val="1D1C1D"/>
                </a:solidFill>
                <a:effectLst/>
                <a:latin typeface="Slack-Lato"/>
              </a:rPr>
              <a:t>makefiles</a:t>
            </a:r>
            <a:r>
              <a:rPr lang="en-US" b="0" i="0" dirty="0">
                <a:solidFill>
                  <a:srgbClr val="1D1C1D"/>
                </a:solidFill>
                <a:effectLst/>
                <a:latin typeface="Slack-Lato"/>
              </a:rPr>
              <a:t>)</a:t>
            </a:r>
          </a:p>
          <a:p>
            <a:pPr lvl="1"/>
            <a:r>
              <a:rPr lang="en-US" b="0" i="0" dirty="0">
                <a:solidFill>
                  <a:srgbClr val="1D1C1D"/>
                </a:solidFill>
                <a:effectLst/>
                <a:latin typeface="Slack-Lato"/>
              </a:rPr>
              <a:t>TBA </a:t>
            </a:r>
            <a:r>
              <a:rPr lang="en-US" dirty="0">
                <a:solidFill>
                  <a:srgbClr val="1D1C1D"/>
                </a:solidFill>
                <a:latin typeface="Slack-Lato"/>
              </a:rPr>
              <a:t>(may finish in 1.5 hours)</a:t>
            </a:r>
          </a:p>
          <a:p>
            <a:r>
              <a:rPr lang="en-US" dirty="0"/>
              <a:t>Bootcamp #3</a:t>
            </a:r>
          </a:p>
          <a:p>
            <a:pPr lvl="1"/>
            <a:r>
              <a:rPr lang="en-US" b="0" i="0" dirty="0">
                <a:solidFill>
                  <a:srgbClr val="1D1C1D"/>
                </a:solidFill>
                <a:effectLst/>
                <a:latin typeface="Slack-Lato"/>
              </a:rPr>
              <a:t>Debugging Fundamentals &amp; GDB</a:t>
            </a:r>
          </a:p>
          <a:p>
            <a:pPr lvl="1"/>
            <a:r>
              <a:rPr lang="en-US" b="0" i="0" dirty="0">
                <a:solidFill>
                  <a:srgbClr val="1D1C1D"/>
                </a:solidFill>
                <a:effectLst/>
                <a:latin typeface="Slack-Lato"/>
              </a:rPr>
              <a:t>TBA</a:t>
            </a:r>
            <a:r>
              <a:rPr lang="en-US" dirty="0">
                <a:solidFill>
                  <a:srgbClr val="1D1C1D"/>
                </a:solidFill>
                <a:latin typeface="Slack-Lato"/>
              </a:rPr>
              <a:t> ET (may finish in 1.5 hours)</a:t>
            </a:r>
          </a:p>
          <a:p>
            <a:pPr lvl="1"/>
            <a:endParaRPr lang="en-US" dirty="0">
              <a:solidFill>
                <a:srgbClr val="1D1C1D"/>
              </a:solidFill>
              <a:latin typeface="Slack-Lato"/>
            </a:endParaRPr>
          </a:p>
          <a:p>
            <a:r>
              <a:rPr lang="en-US" dirty="0"/>
              <a:t>Bootcamps will be on zoom and will be recorded</a:t>
            </a:r>
          </a:p>
          <a:p>
            <a:r>
              <a:rPr lang="en-US" dirty="0"/>
              <a:t>More bootcamps to be announced for specific labs later</a:t>
            </a:r>
          </a:p>
        </p:txBody>
      </p:sp>
    </p:spTree>
    <p:extLst>
      <p:ext uri="{BB962C8B-B14F-4D97-AF65-F5344CB8AC3E}">
        <p14:creationId xmlns:p14="http://schemas.microsoft.com/office/powerpoint/2010/main" val="22548358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a:ln/>
        </p:spPr>
        <p:txBody>
          <a:bodyPr/>
          <a:lstStyle/>
          <a:p>
            <a:pPr marL="119063" indent="-119063"/>
            <a:r>
              <a:rPr lang="en-US" dirty="0"/>
              <a:t> </a:t>
            </a:r>
            <a:r>
              <a:rPr lang="en-US" dirty="0">
                <a:cs typeface="Courier New"/>
              </a:rPr>
              <a:t>Waitlist questions</a:t>
            </a:r>
            <a:endParaRPr lang="en-US" dirty="0"/>
          </a:p>
        </p:txBody>
      </p:sp>
      <p:sp>
        <p:nvSpPr>
          <p:cNvPr id="50180" name="Rectangle 4"/>
          <p:cNvSpPr>
            <a:spLocks noGrp="1" noChangeArrowheads="1"/>
          </p:cNvSpPr>
          <p:nvPr>
            <p:ph type="body" idx="1"/>
          </p:nvPr>
        </p:nvSpPr>
        <p:spPr>
          <a:ln/>
        </p:spPr>
        <p:txBody>
          <a:bodyPr/>
          <a:lstStyle/>
          <a:p>
            <a:pPr marL="292100"/>
            <a:r>
              <a:rPr lang="en-US" dirty="0"/>
              <a:t>15-213: Mary </a:t>
            </a:r>
            <a:r>
              <a:rPr lang="en-US" dirty="0" err="1"/>
              <a:t>Widom</a:t>
            </a:r>
            <a:r>
              <a:rPr lang="en-US" dirty="0"/>
              <a:t> (marwidom@cs.cmu.edu)</a:t>
            </a:r>
          </a:p>
          <a:p>
            <a:pPr marL="292100"/>
            <a:r>
              <a:rPr lang="en-US" dirty="0"/>
              <a:t>18-213: ECE Academic services (</a:t>
            </a:r>
            <a:r>
              <a:rPr lang="en-US" dirty="0" err="1"/>
              <a:t>ece-asc@andrew.cmu.edu</a:t>
            </a:r>
            <a:r>
              <a:rPr lang="en-US" dirty="0"/>
              <a:t>)</a:t>
            </a:r>
          </a:p>
          <a:p>
            <a:pPr marL="292100"/>
            <a:r>
              <a:rPr lang="en-US" dirty="0"/>
              <a:t>15-513: Mary </a:t>
            </a:r>
            <a:r>
              <a:rPr lang="en-US" dirty="0" err="1"/>
              <a:t>Widom</a:t>
            </a:r>
            <a:r>
              <a:rPr lang="en-US" dirty="0"/>
              <a:t> (marwidom@cs.cmu.edu)</a:t>
            </a:r>
          </a:p>
          <a:p>
            <a:pPr marL="292100"/>
            <a:r>
              <a:rPr lang="en-US" dirty="0"/>
              <a:t>14-513: INI Enrollment (</a:t>
            </a:r>
            <a:r>
              <a:rPr lang="en-US" dirty="0">
                <a:hlinkClick r:id="rId2"/>
              </a:rPr>
              <a:t>ini-enrollment@andrew.cmu.edu</a:t>
            </a:r>
            <a:r>
              <a:rPr lang="en-US" dirty="0"/>
              <a:t>)</a:t>
            </a:r>
          </a:p>
          <a:p>
            <a:pPr marL="292100"/>
            <a:r>
              <a:rPr lang="en-US" dirty="0"/>
              <a:t>18-613: ECE Academic services (</a:t>
            </a:r>
            <a:r>
              <a:rPr lang="en-US" dirty="0" err="1"/>
              <a:t>ece-asc@andrew.cmu.edu</a:t>
            </a:r>
            <a:r>
              <a:rPr lang="en-US" dirty="0"/>
              <a:t>)</a:t>
            </a:r>
          </a:p>
          <a:p>
            <a:pPr marL="38100" indent="0">
              <a:buNone/>
            </a:pPr>
            <a:endParaRPr lang="en-US" dirty="0"/>
          </a:p>
          <a:p>
            <a:pPr marL="292100"/>
            <a:endParaRPr lang="en-US" dirty="0"/>
          </a:p>
          <a:p>
            <a:pPr marL="292100"/>
            <a:r>
              <a:rPr lang="en-US" dirty="0"/>
              <a:t>Please don’t contact the instructors with waitlist questions.</a:t>
            </a:r>
          </a:p>
          <a:p>
            <a:pPr marL="38100" indent="0">
              <a:buNone/>
            </a:pPr>
            <a:endParaRPr lang="en-US" dirty="0"/>
          </a:p>
        </p:txBody>
      </p:sp>
    </p:spTree>
    <p:extLst>
      <p:ext uri="{BB962C8B-B14F-4D97-AF65-F5344CB8AC3E}">
        <p14:creationId xmlns:p14="http://schemas.microsoft.com/office/powerpoint/2010/main" val="304702876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DC13-F07A-4C45-904F-E5BB557215FF}"/>
              </a:ext>
            </a:extLst>
          </p:cNvPr>
          <p:cNvSpPr>
            <a:spLocks noGrp="1"/>
          </p:cNvSpPr>
          <p:nvPr>
            <p:ph type="title"/>
          </p:nvPr>
        </p:nvSpPr>
        <p:spPr/>
        <p:txBody>
          <a:bodyPr/>
          <a:lstStyle/>
          <a:p>
            <a:r>
              <a:rPr lang="en-US"/>
              <a:t>Appendix: GitHub </a:t>
            </a:r>
            <a:r>
              <a:rPr lang="en-US" dirty="0"/>
              <a:t>Classroom Example</a:t>
            </a:r>
          </a:p>
        </p:txBody>
      </p:sp>
      <p:sp>
        <p:nvSpPr>
          <p:cNvPr id="3" name="Content Placeholder 2">
            <a:extLst>
              <a:ext uri="{FF2B5EF4-FFF2-40B4-BE49-F238E27FC236}">
                <a16:creationId xmlns:a16="http://schemas.microsoft.com/office/drawing/2014/main" id="{26AFA1CA-DA47-4550-885F-73B6B3F78B9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5869328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basics – create a project for your lab</a:t>
            </a:r>
          </a:p>
        </p:txBody>
      </p:sp>
      <p:sp>
        <p:nvSpPr>
          <p:cNvPr id="4" name="Content Placeholder 3"/>
          <p:cNvSpPr>
            <a:spLocks noGrp="1"/>
          </p:cNvSpPr>
          <p:nvPr>
            <p:ph idx="1"/>
          </p:nvPr>
        </p:nvSpPr>
        <p:spPr/>
        <p:txBody>
          <a:bodyPr/>
          <a:lstStyle/>
          <a:p>
            <a:r>
              <a:rPr lang="en-US" dirty="0"/>
              <a:t>Follow link from </a:t>
            </a:r>
            <a:r>
              <a:rPr lang="en-US" dirty="0" err="1"/>
              <a:t>writeup</a:t>
            </a:r>
            <a:r>
              <a:rPr lang="en-US" dirty="0"/>
              <a:t> in TPZ</a:t>
            </a:r>
          </a:p>
          <a:p>
            <a:r>
              <a:rPr lang="en-US" dirty="0"/>
              <a:t>Use link to create a repo</a:t>
            </a:r>
          </a:p>
          <a:p>
            <a:r>
              <a:rPr lang="en-US" dirty="0"/>
              <a:t>Clone to your local machine</a:t>
            </a:r>
          </a:p>
          <a:p>
            <a:r>
              <a:rPr lang="en-US" dirty="0"/>
              <a:t>Commit often!</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500" t="19779" r="9875" b="3110"/>
          <a:stretch/>
        </p:blipFill>
        <p:spPr bwMode="auto">
          <a:xfrm>
            <a:off x="381000" y="2362200"/>
            <a:ext cx="8366760" cy="5288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011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basics – create a project for your lab</a:t>
            </a:r>
          </a:p>
        </p:txBody>
      </p:sp>
      <p:sp>
        <p:nvSpPr>
          <p:cNvPr id="4" name="Content Placeholder 3"/>
          <p:cNvSpPr>
            <a:spLocks noGrp="1"/>
          </p:cNvSpPr>
          <p:nvPr>
            <p:ph idx="1"/>
          </p:nvPr>
        </p:nvSpPr>
        <p:spPr/>
        <p:txBody>
          <a:bodyPr/>
          <a:lstStyle/>
          <a:p>
            <a:r>
              <a:rPr lang="en-US" dirty="0"/>
              <a:t>Follow link from </a:t>
            </a:r>
            <a:r>
              <a:rPr lang="en-US" dirty="0" err="1"/>
              <a:t>writeup</a:t>
            </a:r>
            <a:r>
              <a:rPr lang="en-US" dirty="0"/>
              <a:t> in TPZ</a:t>
            </a:r>
          </a:p>
          <a:p>
            <a:r>
              <a:rPr lang="en-US" dirty="0"/>
              <a:t>Use link to create a repo</a:t>
            </a:r>
          </a:p>
          <a:p>
            <a:r>
              <a:rPr lang="en-US" dirty="0"/>
              <a:t>Clone to your local machine</a:t>
            </a:r>
          </a:p>
          <a:p>
            <a:r>
              <a:rPr lang="en-US" dirty="0"/>
              <a:t>Commit often!</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50" t="20444" r="9125" b="3111"/>
          <a:stretch/>
        </p:blipFill>
        <p:spPr bwMode="auto">
          <a:xfrm>
            <a:off x="381000" y="2362200"/>
            <a:ext cx="8427720" cy="5242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08406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basics – create a project for your lab</a:t>
            </a:r>
          </a:p>
        </p:txBody>
      </p:sp>
      <p:sp>
        <p:nvSpPr>
          <p:cNvPr id="4" name="Content Placeholder 3"/>
          <p:cNvSpPr>
            <a:spLocks noGrp="1"/>
          </p:cNvSpPr>
          <p:nvPr>
            <p:ph idx="1"/>
          </p:nvPr>
        </p:nvSpPr>
        <p:spPr/>
        <p:txBody>
          <a:bodyPr/>
          <a:lstStyle/>
          <a:p>
            <a:r>
              <a:rPr lang="en-US" dirty="0"/>
              <a:t>Follow link from </a:t>
            </a:r>
            <a:r>
              <a:rPr lang="en-US" dirty="0" err="1"/>
              <a:t>writeup</a:t>
            </a:r>
            <a:r>
              <a:rPr lang="en-US" dirty="0"/>
              <a:t> in TPZ</a:t>
            </a:r>
          </a:p>
          <a:p>
            <a:r>
              <a:rPr lang="en-US" dirty="0"/>
              <a:t>Use link to create a repo</a:t>
            </a:r>
          </a:p>
          <a:p>
            <a:r>
              <a:rPr lang="en-US" dirty="0"/>
              <a:t>Clone to your local machine</a:t>
            </a:r>
          </a:p>
          <a:p>
            <a:r>
              <a:rPr lang="en-US" dirty="0"/>
              <a:t>Commit often!</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00" t="18445" r="9250" b="1556"/>
          <a:stretch/>
        </p:blipFill>
        <p:spPr bwMode="auto">
          <a:xfrm>
            <a:off x="381000" y="2362200"/>
            <a:ext cx="850392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4493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Course Theme: </a:t>
            </a:r>
            <a:br>
              <a:rPr lang="en-US" b="1" dirty="0">
                <a:solidFill>
                  <a:schemeClr val="tx1">
                    <a:lumMod val="65000"/>
                    <a:lumOff val="35000"/>
                  </a:schemeClr>
                </a:solidFill>
              </a:rPr>
            </a:br>
            <a:r>
              <a:rPr lang="en-US" b="1" dirty="0">
                <a:solidFill>
                  <a:schemeClr val="tx1">
                    <a:lumMod val="65000"/>
                    <a:lumOff val="35000"/>
                  </a:schemeClr>
                </a:solidFill>
              </a:rPr>
              <a:t>(Systems) Knowledge is Power!</a:t>
            </a:r>
            <a:endParaRPr lang="en-US" b="1" dirty="0"/>
          </a:p>
        </p:txBody>
      </p:sp>
      <p:sp>
        <p:nvSpPr>
          <p:cNvPr id="6148" name="Rectangle 4"/>
          <p:cNvSpPr>
            <a:spLocks noGrp="1" noChangeArrowheads="1"/>
          </p:cNvSpPr>
          <p:nvPr>
            <p:ph type="body" idx="1"/>
          </p:nvPr>
        </p:nvSpPr>
        <p:spPr/>
        <p:txBody>
          <a:bodyPr/>
          <a:lstStyle/>
          <a:p>
            <a:r>
              <a:rPr lang="en-US" b="1" dirty="0"/>
              <a:t>Systems Knowledge</a:t>
            </a:r>
          </a:p>
          <a:p>
            <a:pPr lvl="1"/>
            <a:r>
              <a:rPr lang="en-US" dirty="0"/>
              <a:t>How hardware (processors, memories, disk drives, network infrastructure) plus software (operating systems, compilers, libraries, network protocols) combine to support the execution of application programs</a:t>
            </a:r>
          </a:p>
          <a:p>
            <a:pPr lvl="1"/>
            <a:r>
              <a:rPr lang="en-US" dirty="0"/>
              <a:t>How you as a programmer can best use these resources</a:t>
            </a:r>
          </a:p>
          <a:p>
            <a:r>
              <a:rPr lang="en-US" b="1" dirty="0"/>
              <a:t>Useful outcomes from taking 213/513/613</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 ECE, INI, ...</a:t>
            </a:r>
          </a:p>
          <a:p>
            <a:pPr lvl="2"/>
            <a:r>
              <a:rPr lang="en-US" dirty="0"/>
              <a:t>Compilers, Operating Systems, Networks, Computer Architecture, Embedded Systems, Storage Systems, Computer Security, etc.</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basics – create a project for your lab</a:t>
            </a:r>
          </a:p>
        </p:txBody>
      </p:sp>
      <p:sp>
        <p:nvSpPr>
          <p:cNvPr id="4" name="Content Placeholder 3"/>
          <p:cNvSpPr>
            <a:spLocks noGrp="1"/>
          </p:cNvSpPr>
          <p:nvPr>
            <p:ph idx="1"/>
          </p:nvPr>
        </p:nvSpPr>
        <p:spPr/>
        <p:txBody>
          <a:bodyPr/>
          <a:lstStyle/>
          <a:p>
            <a:r>
              <a:rPr lang="en-US" dirty="0"/>
              <a:t>Follow link from </a:t>
            </a:r>
            <a:r>
              <a:rPr lang="en-US" dirty="0" err="1"/>
              <a:t>writeup</a:t>
            </a:r>
            <a:r>
              <a:rPr lang="en-US" dirty="0"/>
              <a:t> in TPZ</a:t>
            </a:r>
          </a:p>
          <a:p>
            <a:r>
              <a:rPr lang="en-US" dirty="0"/>
              <a:t>Use link to create a repo</a:t>
            </a:r>
          </a:p>
          <a:p>
            <a:r>
              <a:rPr lang="en-US" dirty="0"/>
              <a:t>Clone to your local machine</a:t>
            </a:r>
          </a:p>
          <a:p>
            <a:r>
              <a:rPr lang="en-US" dirty="0"/>
              <a:t>Commit often!</a:t>
            </a:r>
          </a:p>
        </p:txBody>
      </p:sp>
    </p:spTree>
    <p:extLst>
      <p:ext uri="{BB962C8B-B14F-4D97-AF65-F5344CB8AC3E}">
        <p14:creationId xmlns:p14="http://schemas.microsoft.com/office/powerpoint/2010/main" val="36514887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basics – clone it to a working directory</a:t>
            </a:r>
          </a:p>
        </p:txBody>
      </p:sp>
      <p:sp>
        <p:nvSpPr>
          <p:cNvPr id="4" name="Content Placeholder 3"/>
          <p:cNvSpPr>
            <a:spLocks noGrp="1"/>
          </p:cNvSpPr>
          <p:nvPr>
            <p:ph idx="1"/>
          </p:nvPr>
        </p:nvSpPr>
        <p:spPr/>
        <p:txBody>
          <a:bodyPr/>
          <a:lstStyle/>
          <a:p>
            <a:r>
              <a:rPr lang="en-US" dirty="0"/>
              <a:t>Clone into a directory with the proper permissions</a:t>
            </a:r>
          </a:p>
        </p:txBody>
      </p:sp>
      <p:sp>
        <p:nvSpPr>
          <p:cNvPr id="6" name="TextBox 5"/>
          <p:cNvSpPr txBox="1"/>
          <p:nvPr/>
        </p:nvSpPr>
        <p:spPr>
          <a:xfrm>
            <a:off x="233082" y="2700516"/>
            <a:ext cx="7996518" cy="1600438"/>
          </a:xfrm>
          <a:prstGeom prst="rect">
            <a:avLst/>
          </a:prstGeom>
          <a:solidFill>
            <a:schemeClr val="bg1"/>
          </a:solidFill>
        </p:spPr>
        <p:txBody>
          <a:bodyPr wrap="square" lIns="182880" tIns="182880" rIns="182880" bIns="182880" rtlCol="0">
            <a:spAutoFit/>
          </a:bodyPr>
          <a:lstStyle/>
          <a:p>
            <a:pPr algn="l"/>
            <a:r>
              <a:rPr lang="en-US" sz="2000" b="1" dirty="0" err="1">
                <a:latin typeface="Courier New" panose="02070309020205020404" pitchFamily="49" charset="0"/>
                <a:cs typeface="Courier New" panose="02070309020205020404" pitchFamily="49" charset="0"/>
              </a:rPr>
              <a:t>git</a:t>
            </a:r>
            <a:r>
              <a:rPr lang="en-US" sz="2000" b="1" dirty="0">
                <a:latin typeface="Courier New" panose="02070309020205020404" pitchFamily="49" charset="0"/>
                <a:cs typeface="Courier New" panose="02070309020205020404" pitchFamily="49" charset="0"/>
              </a:rPr>
              <a:t> clone </a:t>
            </a:r>
            <a:r>
              <a:rPr lang="en-US" sz="2000" b="1" u="sng" dirty="0">
                <a:latin typeface="Courier New" panose="02070309020205020404" pitchFamily="49" charset="0"/>
                <a:cs typeface="Courier New" panose="02070309020205020404" pitchFamily="49" charset="0"/>
                <a:hlinkClick r:id="rId2"/>
              </a:rPr>
              <a:t>git@github.com:cmu15213s19/213s19-lab0-seth4618.git</a:t>
            </a:r>
            <a:endParaRPr lang="en-US" sz="2000" b="1" u="sng" dirty="0">
              <a:latin typeface="Courier New" panose="02070309020205020404" pitchFamily="49" charset="0"/>
              <a:cs typeface="Courier New" panose="02070309020205020404" pitchFamily="49" charset="0"/>
            </a:endParaRPr>
          </a:p>
          <a:p>
            <a:pPr algn="l"/>
            <a:r>
              <a:rPr lang="en-US" sz="2000" b="1" dirty="0">
                <a:latin typeface="Courier New" panose="02070309020205020404" pitchFamily="49" charset="0"/>
                <a:cs typeface="Courier New" panose="02070309020205020404" pitchFamily="49" charset="0"/>
              </a:rPr>
              <a:t>cd 213s19-lab0-seth4618</a:t>
            </a:r>
          </a:p>
          <a:p>
            <a:pPr algn="l"/>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79039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381000" y="254000"/>
            <a:ext cx="8534400" cy="1092200"/>
          </a:xfrm>
        </p:spPr>
        <p:txBody>
          <a:bodyPr/>
          <a:lstStyle/>
          <a:p>
            <a:r>
              <a:rPr lang="en-US" b="1" dirty="0">
                <a:solidFill>
                  <a:schemeClr val="tx1">
                    <a:lumMod val="65000"/>
                    <a:lumOff val="35000"/>
                  </a:schemeClr>
                </a:solidFill>
              </a:rPr>
              <a:t>It’s Important to Understand How Things Work</a:t>
            </a:r>
            <a:endParaRPr lang="en-US" b="1" dirty="0"/>
          </a:p>
        </p:txBody>
      </p:sp>
      <p:sp>
        <p:nvSpPr>
          <p:cNvPr id="6148" name="Rectangle 4"/>
          <p:cNvSpPr>
            <a:spLocks noGrp="1" noChangeArrowheads="1"/>
          </p:cNvSpPr>
          <p:nvPr>
            <p:ph type="body" idx="1"/>
          </p:nvPr>
        </p:nvSpPr>
        <p:spPr/>
        <p:txBody>
          <a:bodyPr/>
          <a:lstStyle/>
          <a:p>
            <a:r>
              <a:rPr lang="en-US" b="1" dirty="0"/>
              <a:t>Why do I need to know this stuff?</a:t>
            </a:r>
          </a:p>
          <a:p>
            <a:pPr lvl="1"/>
            <a:r>
              <a:rPr lang="en-US" dirty="0"/>
              <a:t>Abstraction is good, but don’t forget reality</a:t>
            </a:r>
          </a:p>
          <a:p>
            <a:r>
              <a:rPr lang="en-US" b="1" dirty="0"/>
              <a:t>Most CS courses emphasize abstraction</a:t>
            </a:r>
          </a:p>
          <a:p>
            <a:pPr lvl="1"/>
            <a:r>
              <a:rPr lang="en-US" b="1" dirty="0"/>
              <a:t>(CE courses less so)</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pPr lvl="1"/>
            <a:r>
              <a:rPr lang="en-US" dirty="0"/>
              <a:t>Sometimes the abstract interfaces don’t provide the level of control or performance you need</a:t>
            </a:r>
          </a:p>
        </p:txBody>
      </p:sp>
    </p:spTree>
    <p:extLst>
      <p:ext uri="{BB962C8B-B14F-4D97-AF65-F5344CB8AC3E}">
        <p14:creationId xmlns:p14="http://schemas.microsoft.com/office/powerpoint/2010/main" val="9425909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81000" y="254000"/>
            <a:ext cx="8382000" cy="1143000"/>
          </a:xfrm>
          <a:ln/>
        </p:spPr>
        <p:txBody>
          <a:bodyPr/>
          <a:lstStyle/>
          <a:p>
            <a:r>
              <a:rPr lang="en-US" b="1" dirty="0">
                <a:solidFill>
                  <a:schemeClr val="tx1">
                    <a:lumMod val="65000"/>
                    <a:lumOff val="35000"/>
                  </a:schemeClr>
                </a:solidFill>
              </a:rPr>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Example 1: 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pic>
        <p:nvPicPr>
          <p:cNvPr id="7173" name="Picture 5"/>
          <p:cNvPicPr>
            <a:picLocks noChangeAspect="1" noChangeArrowheads="1"/>
          </p:cNvPicPr>
          <p:nvPr/>
        </p:nvPicPr>
        <p:blipFill>
          <a:blip r:embed="rId2"/>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12379</TotalTime>
  <Pages>0</Pages>
  <Words>4440</Words>
  <Characters>0</Characters>
  <Application>Microsoft Office PowerPoint</Application>
  <PresentationFormat>On-screen Show (4:3)</PresentationFormat>
  <Lines>0</Lines>
  <Paragraphs>644</Paragraphs>
  <Slides>61</Slides>
  <Notes>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61</vt:i4>
      </vt:variant>
    </vt:vector>
  </HeadingPairs>
  <TitlesOfParts>
    <vt:vector size="77" baseType="lpstr">
      <vt:lpstr>Arial</vt:lpstr>
      <vt:lpstr>Arial Narrow</vt:lpstr>
      <vt:lpstr>Calibri</vt:lpstr>
      <vt:lpstr>Calibri Bold</vt:lpstr>
      <vt:lpstr>Calibri Italic</vt:lpstr>
      <vt:lpstr>Courier New</vt:lpstr>
      <vt:lpstr>Gill Sans</vt:lpstr>
      <vt:lpstr>Gill Sans MT</vt:lpstr>
      <vt:lpstr>Gill Sans MT Condensed</vt:lpstr>
      <vt:lpstr>Slack-Lato</vt:lpstr>
      <vt:lpstr>Times New Roman</vt:lpstr>
      <vt:lpstr>Wingdings</vt:lpstr>
      <vt:lpstr>Wingdings 2</vt:lpstr>
      <vt:lpstr>Title Slide</vt:lpstr>
      <vt:lpstr>Title and Content</vt:lpstr>
      <vt:lpstr>Title Only</vt:lpstr>
      <vt:lpstr>PowerPoint Presentation</vt:lpstr>
      <vt:lpstr>PowerPoint Presentation</vt:lpstr>
      <vt:lpstr>Overview</vt:lpstr>
      <vt:lpstr>Introductions: Instructors</vt:lpstr>
      <vt:lpstr>The Big Picture</vt:lpstr>
      <vt:lpstr>Course Theme:  (Systems) Knowledge is Power!</vt:lpstr>
      <vt:lpstr>It’s Important to Understand How Things Work</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Systems Concentration</vt:lpstr>
      <vt:lpstr>Academic Integrity</vt:lpstr>
      <vt:lpstr>Cheating/Plagiarism: Description</vt:lpstr>
      <vt:lpstr>Cheating/Plagiarism: Description (cont.)</vt:lpstr>
      <vt:lpstr>Cheating/Plagiarism: Description</vt:lpstr>
      <vt:lpstr>Cheating: Consequences</vt:lpstr>
      <vt:lpstr>Some Concrete Examples:</vt:lpstr>
      <vt:lpstr>How it Feels: Student and Instructor</vt:lpstr>
      <vt:lpstr>How it Feels: Student and Instructor (cont.)</vt:lpstr>
      <vt:lpstr>Why It’s a Big Deal</vt:lpstr>
      <vt:lpstr>Version Control: Your Good Friend</vt:lpstr>
      <vt:lpstr>How to Avoid AIVs</vt:lpstr>
      <vt:lpstr>Logistics</vt:lpstr>
      <vt:lpstr>15-213/18-213, 15-513, and 18-613</vt:lpstr>
      <vt:lpstr>Textbooks</vt:lpstr>
      <vt:lpstr>Course Components</vt:lpstr>
      <vt:lpstr>Small Groups</vt:lpstr>
      <vt:lpstr>Getting Help </vt:lpstr>
      <vt:lpstr>Getting Help </vt:lpstr>
      <vt:lpstr>Policies: Lab</vt:lpstr>
      <vt:lpstr>Facilities</vt:lpstr>
      <vt:lpstr>Timeliness</vt:lpstr>
      <vt:lpstr>Policies: Grading</vt:lpstr>
      <vt:lpstr>Programs and Data</vt:lpstr>
      <vt:lpstr>The Memory Hierarchy</vt:lpstr>
      <vt:lpstr> Virtual Memory</vt:lpstr>
      <vt:lpstr>Exceptional  Control Flow</vt:lpstr>
      <vt:lpstr> Networking, and Concurrency</vt:lpstr>
      <vt:lpstr>Lab Rationale </vt:lpstr>
      <vt:lpstr> Autolab (https://autolab.andrew.cmu.edu)</vt:lpstr>
      <vt:lpstr> Autolab accounts</vt:lpstr>
      <vt:lpstr>Bootcamps</vt:lpstr>
      <vt:lpstr> Waitlist questions</vt:lpstr>
      <vt:lpstr>Welcome and Enjoy! </vt:lpstr>
      <vt:lpstr>Appendix: GitHub Classroom Example</vt:lpstr>
      <vt:lpstr>Git basics – create a project for your lab</vt:lpstr>
      <vt:lpstr>Git basics – create a project for your lab</vt:lpstr>
      <vt:lpstr>Git basics – create a project for your lab</vt:lpstr>
      <vt:lpstr>Git basics – create a project for your lab</vt:lpstr>
      <vt:lpstr>Git basics – clone it to a working directory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Gregory Kesden</cp:lastModifiedBy>
  <cp:revision>213</cp:revision>
  <cp:lastPrinted>2011-08-30T03:47:10Z</cp:lastPrinted>
  <dcterms:created xsi:type="dcterms:W3CDTF">2012-08-28T17:04:18Z</dcterms:created>
  <dcterms:modified xsi:type="dcterms:W3CDTF">2021-02-02T06:02:21Z</dcterms:modified>
</cp:coreProperties>
</file>